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6" r:id="rId3"/>
    <p:sldId id="257" r:id="rId4"/>
    <p:sldId id="259" r:id="rId5"/>
    <p:sldId id="260" r:id="rId6"/>
    <p:sldId id="261" r:id="rId7"/>
    <p:sldId id="262" r:id="rId8"/>
    <p:sldId id="263" r:id="rId9"/>
    <p:sldId id="264" r:id="rId10"/>
    <p:sldId id="265" r:id="rId11"/>
    <p:sldId id="266" r:id="rId12"/>
    <p:sldId id="267" r:id="rId13"/>
    <p:sldId id="268" r:id="rId14"/>
    <p:sldId id="271" r:id="rId15"/>
    <p:sldId id="272" r:id="rId16"/>
    <p:sldId id="279" r:id="rId17"/>
    <p:sldId id="273" r:id="rId18"/>
    <p:sldId id="274" r:id="rId19"/>
    <p:sldId id="275" r:id="rId20"/>
    <p:sldId id="276" r:id="rId21"/>
    <p:sldId id="277" r:id="rId22"/>
    <p:sldId id="278" r:id="rId23"/>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5" d="100"/>
          <a:sy n="85" d="100"/>
        </p:scale>
        <p:origin x="94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endParaRPr lang="es-MX"/>
          </a:p>
        </p:txBody>
      </p:sp>
      <p:sp>
        <p:nvSpPr>
          <p:cNvPr id="3" name="Subtítulo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editar el estilo de subtítulo del patrón</a:t>
            </a:r>
            <a:endParaRPr lang="es-MX"/>
          </a:p>
        </p:txBody>
      </p:sp>
      <p:sp>
        <p:nvSpPr>
          <p:cNvPr id="4" name="Marcador de fecha 3"/>
          <p:cNvSpPr>
            <a:spLocks noGrp="1"/>
          </p:cNvSpPr>
          <p:nvPr>
            <p:ph type="dt" sz="half" idx="10"/>
          </p:nvPr>
        </p:nvSpPr>
        <p:spPr/>
        <p:txBody>
          <a:bodyPr/>
          <a:lstStyle/>
          <a:p>
            <a:fld id="{D7DC6170-55FB-46D0-A309-7A36E9FCF74C}" type="datetimeFigureOut">
              <a:rPr lang="es-MX" smtClean="0"/>
              <a:t>19/04/2021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912313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7DC6170-55FB-46D0-A309-7A36E9FCF74C}" type="datetimeFigureOut">
              <a:rPr lang="es-MX" smtClean="0"/>
              <a:t>19/04/2021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976177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628650" y="365125"/>
            <a:ext cx="5800725"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7DC6170-55FB-46D0-A309-7A36E9FCF74C}" type="datetimeFigureOut">
              <a:rPr lang="es-MX" smtClean="0"/>
              <a:t>19/04/2021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4063185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D7DC6170-55FB-46D0-A309-7A36E9FCF74C}" type="datetimeFigureOut">
              <a:rPr lang="es-MX" smtClean="0"/>
              <a:t>19/04/2021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2331478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D7DC6170-55FB-46D0-A309-7A36E9FCF74C}" type="datetimeFigureOut">
              <a:rPr lang="es-MX" smtClean="0"/>
              <a:t>19/04/2021</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2359737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6286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4629150" y="1825625"/>
            <a:ext cx="38862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D7DC6170-55FB-46D0-A309-7A36E9FCF74C}" type="datetimeFigureOut">
              <a:rPr lang="es-MX" smtClean="0"/>
              <a:t>19/04/2021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329266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365126"/>
            <a:ext cx="78867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4" name="Marcador de contenido 3"/>
          <p:cNvSpPr>
            <a:spLocks noGrp="1"/>
          </p:cNvSpPr>
          <p:nvPr>
            <p:ph sz="half" idx="2"/>
          </p:nvPr>
        </p:nvSpPr>
        <p:spPr>
          <a:xfrm>
            <a:off x="629842" y="2505075"/>
            <a:ext cx="3868340"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6" name="Marcador de contenido 5"/>
          <p:cNvSpPr>
            <a:spLocks noGrp="1"/>
          </p:cNvSpPr>
          <p:nvPr>
            <p:ph sz="quarter" idx="4"/>
          </p:nvPr>
        </p:nvSpPr>
        <p:spPr>
          <a:xfrm>
            <a:off x="4629150" y="2505075"/>
            <a:ext cx="3887391"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D7DC6170-55FB-46D0-A309-7A36E9FCF74C}" type="datetimeFigureOut">
              <a:rPr lang="es-MX" smtClean="0"/>
              <a:t>19/04/2021</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2705618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fecha 2"/>
          <p:cNvSpPr>
            <a:spLocks noGrp="1"/>
          </p:cNvSpPr>
          <p:nvPr>
            <p:ph type="dt" sz="half" idx="10"/>
          </p:nvPr>
        </p:nvSpPr>
        <p:spPr/>
        <p:txBody>
          <a:bodyPr/>
          <a:lstStyle/>
          <a:p>
            <a:fld id="{D7DC6170-55FB-46D0-A309-7A36E9FCF74C}" type="datetimeFigureOut">
              <a:rPr lang="es-MX" smtClean="0"/>
              <a:t>19/04/2021</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1982413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7DC6170-55FB-46D0-A309-7A36E9FCF74C}" type="datetimeFigureOut">
              <a:rPr lang="es-MX" smtClean="0"/>
              <a:t>19/04/2021</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3313133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endParaRPr lang="es-MX"/>
          </a:p>
        </p:txBody>
      </p:sp>
      <p:sp>
        <p:nvSpPr>
          <p:cNvPr id="3" name="Marcador de contenido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D7DC6170-55FB-46D0-A309-7A36E9FCF74C}" type="datetimeFigureOut">
              <a:rPr lang="es-MX" smtClean="0"/>
              <a:t>19/04/2021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524772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s-MX"/>
          </a:p>
        </p:txBody>
      </p:sp>
      <p:sp>
        <p:nvSpPr>
          <p:cNvPr id="4" name="Marcador de texto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D7DC6170-55FB-46D0-A309-7A36E9FCF74C}" type="datetimeFigureOut">
              <a:rPr lang="es-MX" smtClean="0"/>
              <a:t>19/04/2021</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86C2FA26-B46B-4447-AD42-1E199CF6AFC6}" type="slidenum">
              <a:rPr lang="es-MX" smtClean="0"/>
              <a:t>‹Nº›</a:t>
            </a:fld>
            <a:endParaRPr lang="es-MX"/>
          </a:p>
        </p:txBody>
      </p:sp>
    </p:spTree>
    <p:extLst>
      <p:ext uri="{BB962C8B-B14F-4D97-AF65-F5344CB8AC3E}">
        <p14:creationId xmlns:p14="http://schemas.microsoft.com/office/powerpoint/2010/main" val="3524978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7DC6170-55FB-46D0-A309-7A36E9FCF74C}" type="datetimeFigureOut">
              <a:rPr lang="es-MX" smtClean="0"/>
              <a:t>19/04/2021</a:t>
            </a:fld>
            <a:endParaRPr lang="es-MX"/>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C2FA26-B46B-4447-AD42-1E199CF6AFC6}" type="slidenum">
              <a:rPr lang="es-MX" smtClean="0"/>
              <a:t>‹Nº›</a:t>
            </a:fld>
            <a:endParaRPr lang="es-MX"/>
          </a:p>
        </p:txBody>
      </p:sp>
    </p:spTree>
    <p:extLst>
      <p:ext uri="{BB962C8B-B14F-4D97-AF65-F5344CB8AC3E}">
        <p14:creationId xmlns:p14="http://schemas.microsoft.com/office/powerpoint/2010/main" val="27758202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MX"/>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apicampeche.com.mx/" TargetMode="Externa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ervidor1\siom\carlos_gomez\logotipos\Copia de LOGO_01.JPG">
            <a:extLst>
              <a:ext uri="{FF2B5EF4-FFF2-40B4-BE49-F238E27FC236}">
                <a16:creationId xmlns:a16="http://schemas.microsoft.com/office/drawing/2014/main" id="{EF109550-9F67-4758-8C7C-DDF5A39A8676}"/>
              </a:ext>
            </a:extLst>
          </p:cNvPr>
          <p:cNvPicPr>
            <a:picLocks noChangeAspect="1" noChangeArrowheads="1"/>
          </p:cNvPicPr>
          <p:nvPr/>
        </p:nvPicPr>
        <p:blipFill>
          <a:blip r:embed="rId2" cstate="print">
            <a:clrChange>
              <a:clrFrom>
                <a:srgbClr val="FFFFFF"/>
              </a:clrFrom>
              <a:clrTo>
                <a:srgbClr val="FFFFFF">
                  <a:alpha val="0"/>
                </a:srgbClr>
              </a:clrTo>
            </a:clrChange>
            <a:lum bright="-10000"/>
          </a:blip>
          <a:srcRect/>
          <a:stretch>
            <a:fillRect/>
          </a:stretch>
        </p:blipFill>
        <p:spPr bwMode="auto">
          <a:xfrm>
            <a:off x="2587486" y="476672"/>
            <a:ext cx="4005540" cy="3865547"/>
          </a:xfrm>
          <a:prstGeom prst="rect">
            <a:avLst/>
          </a:prstGeom>
          <a:noFill/>
        </p:spPr>
      </p:pic>
      <p:sp>
        <p:nvSpPr>
          <p:cNvPr id="7" name="6 CuadroTexto">
            <a:extLst>
              <a:ext uri="{FF2B5EF4-FFF2-40B4-BE49-F238E27FC236}">
                <a16:creationId xmlns:a16="http://schemas.microsoft.com/office/drawing/2014/main" id="{AEFFD337-344B-4914-9194-A06F5C10B6AA}"/>
              </a:ext>
            </a:extLst>
          </p:cNvPr>
          <p:cNvSpPr txBox="1"/>
          <p:nvPr/>
        </p:nvSpPr>
        <p:spPr>
          <a:xfrm>
            <a:off x="0" y="4451377"/>
            <a:ext cx="9144000" cy="461665"/>
          </a:xfrm>
          <a:prstGeom prst="rect">
            <a:avLst/>
          </a:prstGeom>
          <a:noFill/>
        </p:spPr>
        <p:txBody>
          <a:bodyPr wrap="square" rtlCol="0">
            <a:spAutoFit/>
          </a:bodyPr>
          <a:lstStyle/>
          <a:p>
            <a:pPr algn="ctr"/>
            <a:r>
              <a:rPr lang="es-MX" sz="2400" b="1" dirty="0">
                <a:solidFill>
                  <a:srgbClr val="006600"/>
                </a:solidFill>
                <a:effectLst>
                  <a:outerShdw blurRad="38100" dist="38100" dir="2700000" algn="tl">
                    <a:srgbClr val="000000">
                      <a:alpha val="43137"/>
                    </a:srgbClr>
                  </a:outerShdw>
                </a:effectLst>
                <a:latin typeface="Adobe Arabic" pitchFamily="18" charset="-78"/>
                <a:cs typeface="Adobe Arabic" pitchFamily="18" charset="-78"/>
              </a:rPr>
              <a:t>ADMINISTRACION PORTUARIA INTEGRAL DE CAMPECHE</a:t>
            </a:r>
          </a:p>
        </p:txBody>
      </p:sp>
      <p:sp>
        <p:nvSpPr>
          <p:cNvPr id="8" name="1 Rectángulo">
            <a:extLst>
              <a:ext uri="{FF2B5EF4-FFF2-40B4-BE49-F238E27FC236}">
                <a16:creationId xmlns:a16="http://schemas.microsoft.com/office/drawing/2014/main" id="{D2FF1126-8F6E-45D5-A881-41C0F2E73129}"/>
              </a:ext>
            </a:extLst>
          </p:cNvPr>
          <p:cNvSpPr/>
          <p:nvPr/>
        </p:nvSpPr>
        <p:spPr>
          <a:xfrm>
            <a:off x="3047879" y="5913261"/>
            <a:ext cx="3047244" cy="369332"/>
          </a:xfrm>
          <a:prstGeom prst="rect">
            <a:avLst/>
          </a:prstGeom>
        </p:spPr>
        <p:txBody>
          <a:bodyPr wrap="none">
            <a:spAutoFit/>
          </a:bodyPr>
          <a:lstStyle/>
          <a:p>
            <a:pPr algn="r">
              <a:defRPr/>
            </a:pPr>
            <a:r>
              <a:rPr lang="es-MX" b="1" dirty="0">
                <a:solidFill>
                  <a:schemeClr val="accent6"/>
                </a:solidFill>
                <a:effectLst>
                  <a:outerShdw blurRad="38100" dist="38100" dir="2700000" algn="tl">
                    <a:srgbClr val="000000">
                      <a:alpha val="43137"/>
                    </a:srgbClr>
                  </a:outerShdw>
                </a:effectLst>
              </a:rPr>
              <a:t>www.puertosdecampeche.mx</a:t>
            </a:r>
          </a:p>
        </p:txBody>
      </p:sp>
    </p:spTree>
    <p:extLst>
      <p:ext uri="{BB962C8B-B14F-4D97-AF65-F5344CB8AC3E}">
        <p14:creationId xmlns:p14="http://schemas.microsoft.com/office/powerpoint/2010/main" val="54046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9E943BE-E4C7-4D6D-A35F-4F4BCE2696B5}"/>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5550201" y="168479"/>
            <a:ext cx="4444405" cy="1415772"/>
          </a:xfrm>
          <a:prstGeom prst="rect">
            <a:avLst/>
          </a:prstGeom>
          <a:noFill/>
        </p:spPr>
        <p:txBody>
          <a:bodyPr wrap="square" rtlCol="0">
            <a:spAutoFit/>
          </a:bodyPr>
          <a:lstStyle/>
          <a:p>
            <a:pPr algn="ctr"/>
            <a:r>
              <a:rPr lang="es-MX" sz="43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Ruta de Evacuación</a:t>
            </a:r>
          </a:p>
        </p:txBody>
      </p:sp>
      <p:pic>
        <p:nvPicPr>
          <p:cNvPr id="2" name="Imagen 1">
            <a:extLst>
              <a:ext uri="{FF2B5EF4-FFF2-40B4-BE49-F238E27FC236}">
                <a16:creationId xmlns:a16="http://schemas.microsoft.com/office/drawing/2014/main" id="{66023F1C-947B-47BC-9D51-3148F0824481}"/>
              </a:ext>
            </a:extLst>
          </p:cNvPr>
          <p:cNvPicPr>
            <a:picLocks noChangeAspect="1"/>
          </p:cNvPicPr>
          <p:nvPr/>
        </p:nvPicPr>
        <p:blipFill>
          <a:blip r:embed="rId3"/>
          <a:stretch>
            <a:fillRect/>
          </a:stretch>
        </p:blipFill>
        <p:spPr>
          <a:xfrm>
            <a:off x="226620" y="1584251"/>
            <a:ext cx="8880166" cy="5424275"/>
          </a:xfrm>
          <a:prstGeom prst="rect">
            <a:avLst/>
          </a:prstGeom>
        </p:spPr>
      </p:pic>
    </p:spTree>
    <p:extLst>
      <p:ext uri="{BB962C8B-B14F-4D97-AF65-F5344CB8AC3E}">
        <p14:creationId xmlns:p14="http://schemas.microsoft.com/office/powerpoint/2010/main" val="1032721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E1F617C-25F7-4441-9231-D22B86813116}"/>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235975" y="1322043"/>
            <a:ext cx="6104727" cy="1446550"/>
          </a:xfrm>
          <a:prstGeom prst="rect">
            <a:avLst/>
          </a:prstGeom>
          <a:noFill/>
        </p:spPr>
        <p:txBody>
          <a:bodyPr wrap="square" rtlCol="0">
            <a:spAutoFit/>
          </a:bodyPr>
          <a:lstStyle/>
          <a:p>
            <a:pPr algn="ct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Principales Actividades</a:t>
            </a:r>
          </a:p>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D</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entro del Puerto:</a:t>
            </a:r>
          </a:p>
        </p:txBody>
      </p:sp>
      <p:sp>
        <p:nvSpPr>
          <p:cNvPr id="11" name="Shape 132">
            <a:extLst>
              <a:ext uri="{FF2B5EF4-FFF2-40B4-BE49-F238E27FC236}">
                <a16:creationId xmlns:a16="http://schemas.microsoft.com/office/drawing/2014/main" id="{2D18B113-C158-4EC5-AF3C-DA3E3D738ED8}"/>
              </a:ext>
            </a:extLst>
          </p:cNvPr>
          <p:cNvSpPr/>
          <p:nvPr/>
        </p:nvSpPr>
        <p:spPr>
          <a:xfrm>
            <a:off x="2242483" y="2923784"/>
            <a:ext cx="7172647" cy="34470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360000" indent="-360000">
              <a:buFont typeface="Wingdings" pitchFamily="2" charset="2"/>
              <a:buChar char="§"/>
            </a:pPr>
            <a:r>
              <a:rPr lang="es-MX" sz="2800" dirty="0">
                <a:solidFill>
                  <a:schemeClr val="bg1"/>
                </a:solidFill>
              </a:rPr>
              <a:t>Se concentra en la operación de petróleo de cabotaje de entrada, y corresponde a combustibles para el abastecimiento de la región.</a:t>
            </a:r>
            <a:br>
              <a:rPr lang="es-MX" sz="2800" dirty="0">
                <a:solidFill>
                  <a:schemeClr val="bg1"/>
                </a:solidFill>
              </a:rPr>
            </a:br>
            <a:endParaRPr lang="es-MX" sz="2800" dirty="0">
              <a:solidFill>
                <a:schemeClr val="bg1"/>
              </a:solidFill>
            </a:endParaRPr>
          </a:p>
          <a:p>
            <a:pPr marL="360000" indent="-360000">
              <a:buFont typeface="Wingdings" pitchFamily="2" charset="2"/>
              <a:buChar char="§"/>
            </a:pPr>
            <a:r>
              <a:rPr lang="es-MX" sz="2800" dirty="0">
                <a:solidFill>
                  <a:schemeClr val="bg1"/>
                </a:solidFill>
              </a:rPr>
              <a:t> La segunda es la actividad pesquera que se efectúa en el Parque Industrial Pesquero.  </a:t>
            </a:r>
            <a:endParaRPr lang="es-MX" sz="2600" dirty="0">
              <a:solidFill>
                <a:schemeClr val="bg1"/>
              </a:solidFill>
              <a:latin typeface="Tahoma" panose="020B0604030504040204" pitchFamily="34" charset="0"/>
              <a:ea typeface="Tahoma" panose="020B0604030504040204" pitchFamily="34" charset="0"/>
              <a:cs typeface="Adobe Arabic"/>
            </a:endParaRPr>
          </a:p>
          <a:p>
            <a:pPr marL="360000" indent="-360000">
              <a:buFont typeface="Wingdings" pitchFamily="2" charset="2"/>
              <a:buChar char="§"/>
            </a:pPr>
            <a:endParaRPr lang="es-MX" sz="2800" dirty="0">
              <a:solidFill>
                <a:schemeClr val="bg1"/>
              </a:solidFill>
            </a:endParaRPr>
          </a:p>
        </p:txBody>
      </p:sp>
    </p:spTree>
    <p:extLst>
      <p:ext uri="{BB962C8B-B14F-4D97-AF65-F5344CB8AC3E}">
        <p14:creationId xmlns:p14="http://schemas.microsoft.com/office/powerpoint/2010/main" val="1691881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98A5FD1-838F-4302-A557-A696A2C474CC}"/>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5146795" y="701082"/>
            <a:ext cx="4465037" cy="1446550"/>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Características </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del Puerto:</a:t>
            </a:r>
          </a:p>
        </p:txBody>
      </p:sp>
      <p:sp>
        <p:nvSpPr>
          <p:cNvPr id="10" name="8 Rectángulo">
            <a:extLst>
              <a:ext uri="{FF2B5EF4-FFF2-40B4-BE49-F238E27FC236}">
                <a16:creationId xmlns:a16="http://schemas.microsoft.com/office/drawing/2014/main" id="{03719487-617B-4339-B3C9-83A884A5913A}"/>
              </a:ext>
            </a:extLst>
          </p:cNvPr>
          <p:cNvSpPr>
            <a:spLocks noChangeArrowheads="1"/>
          </p:cNvSpPr>
          <p:nvPr/>
        </p:nvSpPr>
        <p:spPr bwMode="auto">
          <a:xfrm>
            <a:off x="4431400" y="2215046"/>
            <a:ext cx="4712600" cy="4478149"/>
          </a:xfrm>
          <a:prstGeom prst="rect">
            <a:avLst/>
          </a:prstGeom>
          <a:noFill/>
          <a:ln w="9525">
            <a:noFill/>
            <a:miter lim="800000"/>
            <a:headEnd/>
            <a:tailEnd/>
          </a:ln>
        </p:spPr>
        <p:txBody>
          <a:bodyPr wrap="square">
            <a:spAutoFit/>
          </a:bodyPr>
          <a:lstStyle/>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Superficie total: </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4.75 Has</a:t>
            </a: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Línea de atraque: </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1,765.00 mts. </a:t>
            </a:r>
          </a:p>
          <a:p>
            <a:pPr algn="just"/>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    11 bandas de atraque.</a:t>
            </a: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Calado: </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3.60 mts.</a:t>
            </a: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Dársena: </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41,522.21 m2</a:t>
            </a:r>
          </a:p>
          <a:p>
            <a:pPr marL="342900" indent="-342900" algn="just">
              <a:buFont typeface="Arial" panose="020B0604020202020204" pitchFamily="34" charset="0"/>
              <a:buChar char="•"/>
            </a:pPr>
            <a:endPar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342900" indent="-342900" algn="just">
              <a:buFont typeface="Arial" panose="020B0604020202020204" pitchFamily="34" charset="0"/>
              <a:buChar char="•"/>
            </a:pP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Se encuentra localizado en el poblado de Lerma, el cual se conecta a través de la carretera federal 180 y con la autopista Campeche-Seybaplaya.</a:t>
            </a:r>
            <a:b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br>
            <a:endPar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Latitud Norte:  </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19º 48’ 22’’</a:t>
            </a: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Longitud oeste</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 90º 36’ 14’’</a:t>
            </a:r>
          </a:p>
          <a:p>
            <a:pPr marL="342900" indent="-342900" algn="just">
              <a:buFont typeface="Arial" panose="020B0604020202020204" pitchFamily="34" charset="0"/>
              <a:buChar char="•"/>
            </a:pPr>
            <a:r>
              <a:rPr lang="es-MX" sz="1900" b="1" dirty="0">
                <a:solidFill>
                  <a:schemeClr val="bg1"/>
                </a:solidFill>
                <a:latin typeface="Tahoma" panose="020B0604030504040204" pitchFamily="34" charset="0"/>
                <a:ea typeface="Tahoma" panose="020B0604030504040204" pitchFamily="34" charset="0"/>
                <a:cs typeface="Adobe Arabic"/>
              </a:rPr>
              <a:t>Distancia a la ciudad de Campeche:</a:t>
            </a:r>
            <a:r>
              <a:rPr lang="es-MX" sz="1900" dirty="0">
                <a:solidFill>
                  <a:schemeClr val="accent6">
                    <a:lumMod val="40000"/>
                    <a:lumOff val="60000"/>
                  </a:schemeClr>
                </a:solidFill>
                <a:latin typeface="Tahoma" panose="020B0604030504040204" pitchFamily="34" charset="0"/>
                <a:ea typeface="Tahoma" panose="020B0604030504040204" pitchFamily="34" charset="0"/>
                <a:cs typeface="Adobe Arabic"/>
              </a:rPr>
              <a:t>  8.00 KM.</a:t>
            </a:r>
          </a:p>
        </p:txBody>
      </p:sp>
      <p:pic>
        <p:nvPicPr>
          <p:cNvPr id="2" name="Imagen 1">
            <a:extLst>
              <a:ext uri="{FF2B5EF4-FFF2-40B4-BE49-F238E27FC236}">
                <a16:creationId xmlns:a16="http://schemas.microsoft.com/office/drawing/2014/main" id="{824D5475-38AF-4E96-9509-903FC6DFCBD4}"/>
              </a:ext>
            </a:extLst>
          </p:cNvPr>
          <p:cNvPicPr>
            <a:picLocks noChangeAspect="1"/>
          </p:cNvPicPr>
          <p:nvPr/>
        </p:nvPicPr>
        <p:blipFill>
          <a:blip r:embed="rId3"/>
          <a:stretch>
            <a:fillRect/>
          </a:stretch>
        </p:blipFill>
        <p:spPr>
          <a:xfrm>
            <a:off x="53867" y="2147632"/>
            <a:ext cx="4330104" cy="3784717"/>
          </a:xfrm>
          <a:prstGeom prst="rect">
            <a:avLst/>
          </a:prstGeom>
        </p:spPr>
      </p:pic>
    </p:spTree>
    <p:extLst>
      <p:ext uri="{BB962C8B-B14F-4D97-AF65-F5344CB8AC3E}">
        <p14:creationId xmlns:p14="http://schemas.microsoft.com/office/powerpoint/2010/main" val="3499965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4C4FF9C-114E-4595-AF57-7D15BB0AA6E0}"/>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4738063" y="821752"/>
            <a:ext cx="4588739" cy="1446550"/>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Accesos al Recinto</a:t>
            </a:r>
          </a:p>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Portuario</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3" name="Imagen 2">
            <a:extLst>
              <a:ext uri="{FF2B5EF4-FFF2-40B4-BE49-F238E27FC236}">
                <a16:creationId xmlns:a16="http://schemas.microsoft.com/office/drawing/2014/main" id="{CECA27F1-1BBA-4A8C-9370-A3E8D4684174}"/>
              </a:ext>
            </a:extLst>
          </p:cNvPr>
          <p:cNvPicPr>
            <a:picLocks noChangeAspect="1"/>
          </p:cNvPicPr>
          <p:nvPr/>
        </p:nvPicPr>
        <p:blipFill>
          <a:blip r:embed="rId3"/>
          <a:stretch>
            <a:fillRect/>
          </a:stretch>
        </p:blipFill>
        <p:spPr>
          <a:xfrm>
            <a:off x="5447318" y="4397614"/>
            <a:ext cx="3608890" cy="2327473"/>
          </a:xfrm>
          <a:prstGeom prst="rect">
            <a:avLst/>
          </a:prstGeom>
        </p:spPr>
      </p:pic>
      <p:pic>
        <p:nvPicPr>
          <p:cNvPr id="8" name="Imagen 7">
            <a:extLst>
              <a:ext uri="{FF2B5EF4-FFF2-40B4-BE49-F238E27FC236}">
                <a16:creationId xmlns:a16="http://schemas.microsoft.com/office/drawing/2014/main" id="{D5C467FA-AFDD-431B-840F-36669F4D1E88}"/>
              </a:ext>
            </a:extLst>
          </p:cNvPr>
          <p:cNvPicPr>
            <a:picLocks noChangeAspect="1"/>
          </p:cNvPicPr>
          <p:nvPr/>
        </p:nvPicPr>
        <p:blipFill>
          <a:blip r:embed="rId4"/>
          <a:stretch>
            <a:fillRect/>
          </a:stretch>
        </p:blipFill>
        <p:spPr>
          <a:xfrm>
            <a:off x="1937059" y="2228671"/>
            <a:ext cx="4413223" cy="2079854"/>
          </a:xfrm>
          <a:prstGeom prst="rect">
            <a:avLst/>
          </a:prstGeom>
        </p:spPr>
      </p:pic>
      <p:sp>
        <p:nvSpPr>
          <p:cNvPr id="5" name="CuadroTexto 4">
            <a:extLst>
              <a:ext uri="{FF2B5EF4-FFF2-40B4-BE49-F238E27FC236}">
                <a16:creationId xmlns:a16="http://schemas.microsoft.com/office/drawing/2014/main" id="{52F55631-86B3-45BA-802A-63FC90579E66}"/>
              </a:ext>
            </a:extLst>
          </p:cNvPr>
          <p:cNvSpPr txBox="1"/>
          <p:nvPr/>
        </p:nvSpPr>
        <p:spPr>
          <a:xfrm>
            <a:off x="6737067" y="2668433"/>
            <a:ext cx="2137144" cy="1200329"/>
          </a:xfrm>
          <a:prstGeom prst="rect">
            <a:avLst/>
          </a:prstGeom>
          <a:noFill/>
        </p:spPr>
        <p:txBody>
          <a:bodyPr wrap="square" rtlCol="0">
            <a:spAutoFit/>
          </a:bodyPr>
          <a:lstStyle/>
          <a:p>
            <a:r>
              <a:rPr lang="es-MX" dirty="0">
                <a:solidFill>
                  <a:schemeClr val="bg1"/>
                </a:solidFill>
              </a:rPr>
              <a:t>CALLE 20 X CALLE 2 PONIENTE 160 LERMA C.P. 24500, LERMA, CAMPECH</a:t>
            </a:r>
            <a:r>
              <a:rPr lang="es-MX" dirty="0"/>
              <a:t>E</a:t>
            </a:r>
          </a:p>
        </p:txBody>
      </p:sp>
    </p:spTree>
    <p:extLst>
      <p:ext uri="{BB962C8B-B14F-4D97-AF65-F5344CB8AC3E}">
        <p14:creationId xmlns:p14="http://schemas.microsoft.com/office/powerpoint/2010/main" val="3642242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5FB209B1-9483-4BCF-8983-B434CFABC213}"/>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5686325" y="697997"/>
            <a:ext cx="3762214" cy="769441"/>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Autoridades</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sp>
        <p:nvSpPr>
          <p:cNvPr id="12" name="10 Rectángulo">
            <a:extLst>
              <a:ext uri="{FF2B5EF4-FFF2-40B4-BE49-F238E27FC236}">
                <a16:creationId xmlns:a16="http://schemas.microsoft.com/office/drawing/2014/main" id="{83C65DD3-5D6E-42B7-9661-18FAD3950D57}"/>
              </a:ext>
            </a:extLst>
          </p:cNvPr>
          <p:cNvSpPr>
            <a:spLocks noChangeArrowheads="1"/>
          </p:cNvSpPr>
          <p:nvPr/>
        </p:nvSpPr>
        <p:spPr bwMode="auto">
          <a:xfrm>
            <a:off x="1891615" y="1895833"/>
            <a:ext cx="7200800" cy="4893647"/>
          </a:xfrm>
          <a:prstGeom prst="rect">
            <a:avLst/>
          </a:prstGeom>
          <a:noFill/>
          <a:ln w="9525">
            <a:noFill/>
            <a:miter lim="800000"/>
            <a:headEnd/>
            <a:tailEnd/>
          </a:ln>
        </p:spPr>
        <p:txBody>
          <a:bodyPr wrap="square">
            <a:spAutoFit/>
          </a:bodyPr>
          <a:lstStyle/>
          <a:p>
            <a:pPr marL="457200" indent="-457200">
              <a:buAutoNum type="arabicPeriod"/>
            </a:pP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Capitanía De Puertos</a:t>
            </a:r>
          </a:p>
          <a:p>
            <a:pPr algn="r"/>
            <a:endParaRPr lang="es-MX" sz="24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endParaRPr>
          </a:p>
          <a:p>
            <a:pPr algn="ct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		2. Aduana</a:t>
            </a:r>
          </a:p>
          <a:p>
            <a:br>
              <a:rPr lang="es-MX" sz="2400" dirty="0">
                <a:latin typeface="Tahoma" panose="020B0604030504040204" pitchFamily="34" charset="0"/>
                <a:ea typeface="Tahoma" panose="020B0604030504040204" pitchFamily="34" charset="0"/>
                <a:cs typeface="Tahoma" panose="020B0604030504040204" pitchFamily="34" charset="0"/>
              </a:rPr>
            </a:b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3. Migración</a:t>
            </a:r>
          </a:p>
          <a:p>
            <a:pPr algn="r"/>
            <a:br>
              <a:rPr lang="es-MX" sz="2400" dirty="0">
                <a:latin typeface="Tahoma" panose="020B0604030504040204" pitchFamily="34" charset="0"/>
                <a:ea typeface="Tahoma" panose="020B0604030504040204" pitchFamily="34" charset="0"/>
                <a:cs typeface="Tahoma" panose="020B0604030504040204" pitchFamily="34" charset="0"/>
              </a:rPr>
            </a:b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4. Sanidad Internacional</a:t>
            </a:r>
          </a:p>
          <a:p>
            <a:br>
              <a:rPr lang="es-MX" sz="2400" dirty="0">
                <a:latin typeface="Tahoma" panose="020B0604030504040204" pitchFamily="34" charset="0"/>
                <a:ea typeface="Tahoma" panose="020B0604030504040204" pitchFamily="34" charset="0"/>
                <a:cs typeface="Tahoma" panose="020B0604030504040204" pitchFamily="34" charset="0"/>
              </a:rPr>
            </a:b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5. Secretaria de Marina</a:t>
            </a:r>
          </a:p>
          <a:p>
            <a:endPar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endPar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  6. Secretaria de Trabajo y</a:t>
            </a:r>
            <a:b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br>
            <a:r>
              <a:rPr lang="es-MX" sz="2400" dirty="0">
                <a:solidFill>
                  <a:schemeClr val="accent6">
                    <a:lumMod val="40000"/>
                    <a:lumOff val="60000"/>
                  </a:schemeClr>
                </a:solidFill>
                <a:latin typeface="Tahoma" panose="020B0604030504040204" pitchFamily="34" charset="0"/>
                <a:ea typeface="Tahoma" panose="020B0604030504040204" pitchFamily="34" charset="0"/>
                <a:cs typeface="Adobe Arabic"/>
              </a:rPr>
              <a:t>      Previsión Social</a:t>
            </a:r>
          </a:p>
        </p:txBody>
      </p:sp>
      <p:pic>
        <p:nvPicPr>
          <p:cNvPr id="13" name="Imagen 12">
            <a:extLst>
              <a:ext uri="{FF2B5EF4-FFF2-40B4-BE49-F238E27FC236}">
                <a16:creationId xmlns:a16="http://schemas.microsoft.com/office/drawing/2014/main" id="{183E4DC7-DB4B-45B1-A934-332E33D3AD52}"/>
              </a:ext>
            </a:extLst>
          </p:cNvPr>
          <p:cNvPicPr>
            <a:picLocks noChangeAspect="1"/>
          </p:cNvPicPr>
          <p:nvPr/>
        </p:nvPicPr>
        <p:blipFill>
          <a:blip r:embed="rId3"/>
          <a:stretch>
            <a:fillRect/>
          </a:stretch>
        </p:blipFill>
        <p:spPr>
          <a:xfrm>
            <a:off x="6174031" y="1704771"/>
            <a:ext cx="2638605" cy="740637"/>
          </a:xfrm>
          <a:prstGeom prst="rect">
            <a:avLst/>
          </a:prstGeom>
        </p:spPr>
      </p:pic>
      <p:pic>
        <p:nvPicPr>
          <p:cNvPr id="14" name="Picture 8" descr="http://www.gar.com.mx/wd_gar/images/stories/enlaces/aduanas%20mexico.png">
            <a:extLst>
              <a:ext uri="{FF2B5EF4-FFF2-40B4-BE49-F238E27FC236}">
                <a16:creationId xmlns:a16="http://schemas.microsoft.com/office/drawing/2014/main" id="{17738841-71AF-42C6-B427-101A4FFEEBF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83490" y="2601322"/>
            <a:ext cx="2786799" cy="6383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http://portaltransparencia.gob.mx/pot/imagenServlet?archivo=04111">
            <a:extLst>
              <a:ext uri="{FF2B5EF4-FFF2-40B4-BE49-F238E27FC236}">
                <a16:creationId xmlns:a16="http://schemas.microsoft.com/office/drawing/2014/main" id="{CBA1319A-E349-4F73-9934-B2557588EB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4032" y="3408666"/>
            <a:ext cx="2638605" cy="66507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http://www.apiver.com/subirDirectorios/imagen.php?id=157">
            <a:extLst>
              <a:ext uri="{FF2B5EF4-FFF2-40B4-BE49-F238E27FC236}">
                <a16:creationId xmlns:a16="http://schemas.microsoft.com/office/drawing/2014/main" id="{C147DF43-1A7C-447C-994F-CDA228DF5A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94330" y="4073742"/>
            <a:ext cx="2775959" cy="68424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http://www.gob.mx/cms/uploads/press/main_image/22494/foto_semar.jpg">
            <a:extLst>
              <a:ext uri="{FF2B5EF4-FFF2-40B4-BE49-F238E27FC236}">
                <a16:creationId xmlns:a16="http://schemas.microsoft.com/office/drawing/2014/main" id="{349A7DC7-2E35-4F79-B238-D9EFEC49609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4032" y="4792302"/>
            <a:ext cx="2646288" cy="70975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2773A1E3-F449-4FC3-938E-7169535060D1}"/>
              </a:ext>
            </a:extLst>
          </p:cNvPr>
          <p:cNvPicPr>
            <a:picLocks noChangeAspect="1"/>
          </p:cNvPicPr>
          <p:nvPr/>
        </p:nvPicPr>
        <p:blipFill>
          <a:blip r:embed="rId8"/>
          <a:stretch>
            <a:fillRect/>
          </a:stretch>
        </p:blipFill>
        <p:spPr>
          <a:xfrm>
            <a:off x="6199310" y="5851194"/>
            <a:ext cx="2613326" cy="707671"/>
          </a:xfrm>
          <a:prstGeom prst="rect">
            <a:avLst/>
          </a:prstGeom>
        </p:spPr>
      </p:pic>
    </p:spTree>
    <p:extLst>
      <p:ext uri="{BB962C8B-B14F-4D97-AF65-F5344CB8AC3E}">
        <p14:creationId xmlns:p14="http://schemas.microsoft.com/office/powerpoint/2010/main" val="895142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67BD4FF-3278-4B81-905A-3256907F2317}"/>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4667693" y="764454"/>
            <a:ext cx="4714626" cy="1508105"/>
          </a:xfrm>
          <a:prstGeom prst="rect">
            <a:avLst/>
          </a:prstGeom>
          <a:noFill/>
        </p:spPr>
        <p:txBody>
          <a:bodyPr wrap="square" rtlCol="0">
            <a:spAutoFit/>
          </a:bodyPr>
          <a:lstStyle/>
          <a:p>
            <a:pPr algn="ct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Normatividad:</a:t>
            </a:r>
          </a:p>
          <a:p>
            <a:pPr algn="ctr"/>
            <a:endParaRPr lang="es-MX" sz="12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endParaRPr>
          </a:p>
          <a:p>
            <a:pPr algn="ctr"/>
            <a:r>
              <a:rPr lang="es-MX"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Puedes consultar toda la normatividad que nos rige en la página:</a:t>
            </a:r>
          </a:p>
        </p:txBody>
      </p:sp>
      <p:pic>
        <p:nvPicPr>
          <p:cNvPr id="2" name="Imagen 1">
            <a:extLst>
              <a:ext uri="{FF2B5EF4-FFF2-40B4-BE49-F238E27FC236}">
                <a16:creationId xmlns:a16="http://schemas.microsoft.com/office/drawing/2014/main" id="{A67FB767-CC56-47B9-9EAE-6ED949564615}"/>
              </a:ext>
            </a:extLst>
          </p:cNvPr>
          <p:cNvPicPr>
            <a:picLocks noChangeAspect="1"/>
          </p:cNvPicPr>
          <p:nvPr/>
        </p:nvPicPr>
        <p:blipFill>
          <a:blip r:embed="rId3"/>
          <a:stretch>
            <a:fillRect/>
          </a:stretch>
        </p:blipFill>
        <p:spPr>
          <a:xfrm>
            <a:off x="454463" y="2272559"/>
            <a:ext cx="8426459" cy="4202886"/>
          </a:xfrm>
          <a:prstGeom prst="rect">
            <a:avLst/>
          </a:prstGeom>
        </p:spPr>
      </p:pic>
    </p:spTree>
    <p:extLst>
      <p:ext uri="{BB962C8B-B14F-4D97-AF65-F5344CB8AC3E}">
        <p14:creationId xmlns:p14="http://schemas.microsoft.com/office/powerpoint/2010/main" val="2685334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679E32E-8B10-4D34-AB0C-2CE13390E1DE}"/>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5545673" y="735900"/>
            <a:ext cx="3762214" cy="769441"/>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Código PBIP</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10" name="Imagen 9">
            <a:extLst>
              <a:ext uri="{FF2B5EF4-FFF2-40B4-BE49-F238E27FC236}">
                <a16:creationId xmlns:a16="http://schemas.microsoft.com/office/drawing/2014/main" id="{2E382389-8C26-4B14-B0B4-43027502B8BA}"/>
              </a:ext>
            </a:extLst>
          </p:cNvPr>
          <p:cNvPicPr>
            <a:picLocks noChangeAspect="1"/>
          </p:cNvPicPr>
          <p:nvPr/>
        </p:nvPicPr>
        <p:blipFill>
          <a:blip r:embed="rId3"/>
          <a:stretch>
            <a:fillRect/>
          </a:stretch>
        </p:blipFill>
        <p:spPr>
          <a:xfrm>
            <a:off x="5017788" y="4917072"/>
            <a:ext cx="4006678" cy="1009650"/>
          </a:xfrm>
          <a:prstGeom prst="rect">
            <a:avLst/>
          </a:prstGeom>
        </p:spPr>
      </p:pic>
      <p:pic>
        <p:nvPicPr>
          <p:cNvPr id="11" name="Imagen 10">
            <a:extLst>
              <a:ext uri="{FF2B5EF4-FFF2-40B4-BE49-F238E27FC236}">
                <a16:creationId xmlns:a16="http://schemas.microsoft.com/office/drawing/2014/main" id="{F37DA3C5-514A-46FA-B57E-27B002CED9B4}"/>
              </a:ext>
            </a:extLst>
          </p:cNvPr>
          <p:cNvPicPr>
            <a:picLocks noChangeAspect="1"/>
          </p:cNvPicPr>
          <p:nvPr/>
        </p:nvPicPr>
        <p:blipFill>
          <a:blip r:embed="rId4"/>
          <a:stretch>
            <a:fillRect/>
          </a:stretch>
        </p:blipFill>
        <p:spPr>
          <a:xfrm>
            <a:off x="400587" y="4431987"/>
            <a:ext cx="4171413" cy="21708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2 CuadroTexto">
            <a:extLst>
              <a:ext uri="{FF2B5EF4-FFF2-40B4-BE49-F238E27FC236}">
                <a16:creationId xmlns:a16="http://schemas.microsoft.com/office/drawing/2014/main" id="{F4B8C60E-FF36-4CFD-A668-34E3C07D9500}"/>
              </a:ext>
            </a:extLst>
          </p:cNvPr>
          <p:cNvSpPr txBox="1"/>
          <p:nvPr/>
        </p:nvSpPr>
        <p:spPr>
          <a:xfrm>
            <a:off x="2016745" y="1791070"/>
            <a:ext cx="7127255" cy="2554545"/>
          </a:xfrm>
          <a:prstGeom prst="rect">
            <a:avLst/>
          </a:prstGeom>
          <a:noFill/>
        </p:spPr>
        <p:txBody>
          <a:bodyPr wrap="square" rtlCol="0">
            <a:spAutoFit/>
          </a:bodyPr>
          <a:lstStyle>
            <a:defPPr>
              <a:defRPr lang="es-MX"/>
            </a:defPPr>
            <a:lvl1pPr indent="0" algn="ctr">
              <a:spcBef>
                <a:spcPct val="20000"/>
              </a:spcBef>
              <a:buFont typeface="Arial" pitchFamily="34" charset="0"/>
              <a:buNone/>
              <a:defRPr sz="3900" b="1">
                <a:solidFill>
                  <a:srgbClr val="003300"/>
                </a:solidFill>
                <a:effectLst>
                  <a:outerShdw blurRad="38100" dist="38100" dir="2700000" algn="tl">
                    <a:srgbClr val="000000">
                      <a:alpha val="43137"/>
                    </a:srgbClr>
                  </a:outerShdw>
                </a:effectLst>
                <a:latin typeface="Adobe Arabic" pitchFamily="18" charset="-78"/>
                <a:cs typeface="Adobe Arabic" pitchFamily="18" charset="-78"/>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just"/>
            <a:r>
              <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Como es de saber México forma parte de la Organización Marítima Internacional  (OMI) desde 1954. Después de los atentados de las Torres Gemelas  el  11 de Septiembre del 2001, la OMI  adopto en Diciembre del 2002 el código PBIP (Protección de Buques e Instalaciones Portuarias), </a:t>
            </a:r>
            <a:r>
              <a:rPr lang="es-E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para establecer un marco internacional, en el ámbito marítimo, de cooperación para detectar amenazas y adoptar medidas preventivas</a:t>
            </a:r>
            <a:r>
              <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a:t>
            </a:r>
          </a:p>
        </p:txBody>
      </p:sp>
    </p:spTree>
    <p:extLst>
      <p:ext uri="{BB962C8B-B14F-4D97-AF65-F5344CB8AC3E}">
        <p14:creationId xmlns:p14="http://schemas.microsoft.com/office/powerpoint/2010/main" val="308043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00A58006-1680-4AD9-9947-3AE99E76A09A}"/>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667750" y="-60991"/>
            <a:ext cx="6067265" cy="1446550"/>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¿Dónde se aplica el Código PBIP</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8" name="Imagen 7">
            <a:extLst>
              <a:ext uri="{FF2B5EF4-FFF2-40B4-BE49-F238E27FC236}">
                <a16:creationId xmlns:a16="http://schemas.microsoft.com/office/drawing/2014/main" id="{B334D8A0-7FD8-4CD7-8B5D-903A720194EE}"/>
              </a:ext>
            </a:extLst>
          </p:cNvPr>
          <p:cNvPicPr>
            <a:picLocks noChangeAspect="1"/>
          </p:cNvPicPr>
          <p:nvPr/>
        </p:nvPicPr>
        <p:blipFill>
          <a:blip r:embed="rId3"/>
          <a:stretch>
            <a:fillRect/>
          </a:stretch>
        </p:blipFill>
        <p:spPr>
          <a:xfrm>
            <a:off x="6090257" y="4804879"/>
            <a:ext cx="2990239" cy="18192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2 CuadroTexto">
            <a:extLst>
              <a:ext uri="{FF2B5EF4-FFF2-40B4-BE49-F238E27FC236}">
                <a16:creationId xmlns:a16="http://schemas.microsoft.com/office/drawing/2014/main" id="{6AA99EF0-2D5B-4E7F-B9A5-E16F1CA94941}"/>
              </a:ext>
            </a:extLst>
          </p:cNvPr>
          <p:cNvSpPr txBox="1"/>
          <p:nvPr/>
        </p:nvSpPr>
        <p:spPr>
          <a:xfrm>
            <a:off x="1904254" y="1825334"/>
            <a:ext cx="4186003" cy="4360630"/>
          </a:xfrm>
          <a:prstGeom prst="rect">
            <a:avLst/>
          </a:prstGeom>
          <a:noFill/>
        </p:spPr>
        <p:txBody>
          <a:bodyPr wrap="square" rtlCol="0">
            <a:spAutoFit/>
          </a:bodyPr>
          <a:lstStyle/>
          <a:p>
            <a:pPr algn="just"/>
            <a:endParaRPr lang="es-MX" sz="1600" b="1" dirty="0">
              <a:latin typeface="Tahoma" panose="020B0604030504040204" pitchFamily="34" charset="0"/>
              <a:ea typeface="Tahoma" panose="020B0604030504040204" pitchFamily="34" charset="0"/>
              <a:cs typeface="Tahoma" panose="020B0604030504040204" pitchFamily="34" charset="0"/>
            </a:endParaRPr>
          </a:p>
          <a:p>
            <a:pPr algn="just"/>
            <a:r>
              <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rPr>
              <a:t>Se aplica a los siguientes tipos de Buques dedicados a viajes Internacionales:</a:t>
            </a:r>
          </a:p>
          <a:p>
            <a:pPr algn="just"/>
            <a:endPar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457200" indent="-457200" algn="just">
              <a:buFont typeface="+mj-lt"/>
              <a:buAutoNum type="arabicPeriod"/>
            </a:pPr>
            <a:r>
              <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rPr>
              <a:t>Buques de pasaje, incluidas las naves de pasaje de gran velocidad</a:t>
            </a:r>
          </a:p>
          <a:p>
            <a:pPr marL="457200" indent="-457200" algn="just">
              <a:buFont typeface="+mj-lt"/>
              <a:buAutoNum type="arabicPeriod"/>
            </a:pPr>
            <a:endPar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457200" indent="-457200" algn="just">
              <a:buFont typeface="+mj-lt"/>
              <a:buAutoNum type="arabicPeriod"/>
            </a:pPr>
            <a:r>
              <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rPr>
              <a:t>Buques de carga, incluidas las naves de gran velocidad de arqueo bruto, igual o superior a 500 TRB</a:t>
            </a:r>
          </a:p>
          <a:p>
            <a:pPr marL="457200" indent="-457200" algn="just">
              <a:buFont typeface="+mj-lt"/>
              <a:buAutoNum type="arabicPeriod"/>
            </a:pPr>
            <a:endPar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457200" indent="-457200" algn="just">
              <a:buFont typeface="+mj-lt"/>
              <a:buAutoNum type="arabicPeriod"/>
            </a:pPr>
            <a:r>
              <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rPr>
              <a:t>Unidades móviles de perforación mar adentro</a:t>
            </a:r>
          </a:p>
          <a:p>
            <a:pPr marL="457200" indent="-457200" algn="just">
              <a:buFont typeface="+mj-lt"/>
              <a:buAutoNum type="arabicPeriod"/>
            </a:pPr>
            <a:endPar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marL="457200" indent="-457200" algn="just">
              <a:buFont typeface="+mj-lt"/>
              <a:buAutoNum type="arabicPeriod"/>
            </a:pPr>
            <a:r>
              <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rPr>
              <a:t>Instalaciones Portuarias que presten servicios a buques dedicados a viajes Internacionales</a:t>
            </a:r>
            <a:r>
              <a:rPr lang="es-MX" sz="1600" dirty="0">
                <a:solidFill>
                  <a:schemeClr val="accent6">
                    <a:lumMod val="40000"/>
                    <a:lumOff val="60000"/>
                  </a:schemeClr>
                </a:solidFill>
                <a:latin typeface="Tahoma" panose="020B0604030504040204" pitchFamily="34" charset="0"/>
                <a:ea typeface="Tahoma" panose="020B0604030504040204" pitchFamily="34" charset="0"/>
                <a:cs typeface="Tahoma" panose="020B0604030504040204" pitchFamily="34" charset="0"/>
              </a:rPr>
              <a:t>.</a:t>
            </a:r>
            <a:endParaRPr lang="es-MX" sz="1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p:txBody>
      </p:sp>
      <p:pic>
        <p:nvPicPr>
          <p:cNvPr id="12" name="Imagen 11">
            <a:extLst>
              <a:ext uri="{FF2B5EF4-FFF2-40B4-BE49-F238E27FC236}">
                <a16:creationId xmlns:a16="http://schemas.microsoft.com/office/drawing/2014/main" id="{7D278C01-F384-4BFB-BF11-1A34F112126A}"/>
              </a:ext>
            </a:extLst>
          </p:cNvPr>
          <p:cNvPicPr>
            <a:picLocks noChangeAspect="1"/>
          </p:cNvPicPr>
          <p:nvPr/>
        </p:nvPicPr>
        <p:blipFill>
          <a:blip r:embed="rId4"/>
          <a:stretch>
            <a:fillRect/>
          </a:stretch>
        </p:blipFill>
        <p:spPr>
          <a:xfrm>
            <a:off x="6578356" y="1267778"/>
            <a:ext cx="2500588" cy="14565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Imagen 12">
            <a:extLst>
              <a:ext uri="{FF2B5EF4-FFF2-40B4-BE49-F238E27FC236}">
                <a16:creationId xmlns:a16="http://schemas.microsoft.com/office/drawing/2014/main" id="{85C35A3C-CE56-401D-AC11-6B1B7E4792C3}"/>
              </a:ext>
            </a:extLst>
          </p:cNvPr>
          <p:cNvPicPr>
            <a:picLocks noChangeAspect="1"/>
          </p:cNvPicPr>
          <p:nvPr/>
        </p:nvPicPr>
        <p:blipFill>
          <a:blip r:embed="rId5"/>
          <a:stretch>
            <a:fillRect/>
          </a:stretch>
        </p:blipFill>
        <p:spPr>
          <a:xfrm>
            <a:off x="6753790" y="2880322"/>
            <a:ext cx="2308817" cy="1484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21083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05B94F3-C7FC-4DE9-BEB2-B1EDC985B0C1}"/>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667750" y="-60991"/>
            <a:ext cx="6067265" cy="1446550"/>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 quién se aplica el Código PBIP</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10" name="Imagen 9">
            <a:extLst>
              <a:ext uri="{FF2B5EF4-FFF2-40B4-BE49-F238E27FC236}">
                <a16:creationId xmlns:a16="http://schemas.microsoft.com/office/drawing/2014/main" id="{EA166184-1637-4D4E-B95A-534BF63B054E}"/>
              </a:ext>
            </a:extLst>
          </p:cNvPr>
          <p:cNvPicPr>
            <a:picLocks noChangeAspect="1"/>
          </p:cNvPicPr>
          <p:nvPr/>
        </p:nvPicPr>
        <p:blipFill>
          <a:blip r:embed="rId3"/>
          <a:stretch>
            <a:fillRect/>
          </a:stretch>
        </p:blipFill>
        <p:spPr>
          <a:xfrm>
            <a:off x="4720855" y="4378069"/>
            <a:ext cx="4369267" cy="2248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 Box 2">
            <a:extLst>
              <a:ext uri="{FF2B5EF4-FFF2-40B4-BE49-F238E27FC236}">
                <a16:creationId xmlns:a16="http://schemas.microsoft.com/office/drawing/2014/main" id="{004AE943-F2FE-4F49-8790-544B18844CDE}"/>
              </a:ext>
            </a:extLst>
          </p:cNvPr>
          <p:cNvSpPr txBox="1">
            <a:spLocks noChangeArrowheads="1"/>
          </p:cNvSpPr>
          <p:nvPr/>
        </p:nvSpPr>
        <p:spPr bwMode="auto">
          <a:xfrm>
            <a:off x="1945206" y="1773459"/>
            <a:ext cx="4369267"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defRPr>
            </a:lvl1pPr>
            <a:lvl2pPr>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lvl="1">
              <a:spcBef>
                <a:spcPts val="600"/>
              </a:spcBef>
            </a:pPr>
            <a:r>
              <a:rPr lang="es-ES_tradnl" altLang="es-ES_tradnl" sz="20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Para que el código sea eficaz deben colaborar:</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Personal del buque.</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Personal portuario.</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Pasajeros.</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Intereses de la carga.</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Gestores navales.</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Administradores de puertos.</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Administraciones marítimas.</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Fuerzas del orden.</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Autoridades nacionales.</a:t>
            </a:r>
          </a:p>
          <a:p>
            <a:pPr marL="0" lvl="1">
              <a:spcBef>
                <a:spcPts val="600"/>
              </a:spcBef>
            </a:pPr>
            <a:r>
              <a:rPr lang="es-ES_tradnl" altLang="es-ES_tradnl" sz="2000" dirty="0">
                <a:solidFill>
                  <a:schemeClr val="accent6">
                    <a:lumMod val="40000"/>
                    <a:lumOff val="60000"/>
                  </a:schemeClr>
                </a:solidFill>
                <a:latin typeface="Tahoma" panose="020B0604030504040204" pitchFamily="34" charset="0"/>
                <a:ea typeface="Tahoma" panose="020B0604030504040204" pitchFamily="34" charset="0"/>
                <a:cs typeface="Adobe Arabic"/>
              </a:rPr>
              <a:t>• Autoridades locales.</a:t>
            </a:r>
          </a:p>
        </p:txBody>
      </p:sp>
      <p:pic>
        <p:nvPicPr>
          <p:cNvPr id="14" name="Imagen 13">
            <a:extLst>
              <a:ext uri="{FF2B5EF4-FFF2-40B4-BE49-F238E27FC236}">
                <a16:creationId xmlns:a16="http://schemas.microsoft.com/office/drawing/2014/main" id="{0B1AE9D0-5478-4930-87B9-ED0C9FDB9199}"/>
              </a:ext>
            </a:extLst>
          </p:cNvPr>
          <p:cNvPicPr>
            <a:picLocks noChangeAspect="1"/>
          </p:cNvPicPr>
          <p:nvPr/>
        </p:nvPicPr>
        <p:blipFill>
          <a:blip r:embed="rId4"/>
          <a:stretch>
            <a:fillRect/>
          </a:stretch>
        </p:blipFill>
        <p:spPr>
          <a:xfrm>
            <a:off x="5911101" y="2016218"/>
            <a:ext cx="3179022" cy="20347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3495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96AFB96-AC01-47D0-995F-F2E04555DC7A}"/>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028950" y="-122115"/>
            <a:ext cx="6439365" cy="769441"/>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Lo que debes conocer</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3" name="Imagen 2">
            <a:extLst>
              <a:ext uri="{FF2B5EF4-FFF2-40B4-BE49-F238E27FC236}">
                <a16:creationId xmlns:a16="http://schemas.microsoft.com/office/drawing/2014/main" id="{48D954B7-392C-48B7-B933-9BDEEBD0D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784" y="1556776"/>
            <a:ext cx="2536166" cy="2508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2 CuadroTexto">
            <a:extLst>
              <a:ext uri="{FF2B5EF4-FFF2-40B4-BE49-F238E27FC236}">
                <a16:creationId xmlns:a16="http://schemas.microsoft.com/office/drawing/2014/main" id="{B7DF2249-B1D9-48A3-9537-036B14DF17C9}"/>
              </a:ext>
            </a:extLst>
          </p:cNvPr>
          <p:cNvSpPr txBox="1"/>
          <p:nvPr/>
        </p:nvSpPr>
        <p:spPr>
          <a:xfrm>
            <a:off x="3028950" y="666975"/>
            <a:ext cx="6019799" cy="6093976"/>
          </a:xfrm>
          <a:prstGeom prst="rect">
            <a:avLst/>
          </a:prstGeom>
          <a:noFill/>
        </p:spPr>
        <p:txBody>
          <a:bodyPr wrap="square" rtlCol="0">
            <a:spAutoFit/>
          </a:bodyPr>
          <a:lstStyle>
            <a:defPPr>
              <a:defRPr lang="es-MX"/>
            </a:defPPr>
            <a:lvl1pPr indent="0" algn="ctr">
              <a:spcBef>
                <a:spcPct val="20000"/>
              </a:spcBef>
              <a:buFont typeface="Arial" pitchFamily="34" charset="0"/>
              <a:buNone/>
              <a:defRPr sz="3900" b="1">
                <a:solidFill>
                  <a:srgbClr val="003300"/>
                </a:solidFill>
                <a:effectLst>
                  <a:outerShdw blurRad="38100" dist="38100" dir="2700000" algn="tl">
                    <a:srgbClr val="000000">
                      <a:alpha val="43137"/>
                    </a:srgbClr>
                  </a:outerShdw>
                </a:effectLst>
                <a:latin typeface="Adobe Arabic" pitchFamily="18" charset="-78"/>
                <a:cs typeface="Adobe Arabic" pitchFamily="18" charset="-78"/>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s-US" sz="1800" dirty="0">
                <a:solidFill>
                  <a:schemeClr val="accent6">
                    <a:lumMod val="40000"/>
                    <a:lumOff val="60000"/>
                  </a:schemeClr>
                </a:solidFill>
                <a:latin typeface="Tahoma" panose="020B0604030504040204" pitchFamily="34" charset="0"/>
                <a:ea typeface="Tahoma" panose="020B0604030504040204" pitchFamily="34" charset="0"/>
                <a:cs typeface="Adobe Arabic"/>
              </a:rPr>
              <a:t>En seguimiento y cumplimiento de las medidas de higiene en prevención de la enfermedad covid-19, en caso de ausentismo del personal, el jefe directo deberá comunicar a la Subdirección de Recursos Humanos el ausentismo del personal a su cargo.</a:t>
            </a:r>
          </a:p>
          <a:p>
            <a:pPr algn="just"/>
            <a:r>
              <a:rPr lang="es-US" sz="2000" dirty="0">
                <a:solidFill>
                  <a:schemeClr val="bg1"/>
                </a:solidFill>
                <a:effectLst/>
                <a:latin typeface="Tahoma" panose="020B0604030504040204" pitchFamily="34" charset="0"/>
                <a:ea typeface="Tahoma" panose="020B0604030504040204" pitchFamily="34" charset="0"/>
                <a:cs typeface="Adobe Arabic"/>
              </a:rPr>
              <a:t>SIGUE LAS MEDIDAS DE HIGIENE:</a:t>
            </a:r>
          </a:p>
          <a:p>
            <a:pPr marL="342900" indent="-342900" algn="just">
              <a:buFont typeface="Arial" panose="020B0604020202020204" pitchFamily="34" charset="0"/>
              <a:buChar char="•"/>
            </a:pPr>
            <a:r>
              <a:rPr lang="es-US" sz="2000" dirty="0">
                <a:solidFill>
                  <a:schemeClr val="bg1"/>
                </a:solidFill>
                <a:latin typeface="Tahoma" panose="020B0604030504040204" pitchFamily="34" charset="0"/>
                <a:ea typeface="Tahoma" panose="020B0604030504040204" pitchFamily="34" charset="0"/>
                <a:cs typeface="Adobe Arabic"/>
              </a:rPr>
              <a:t>El vigilante tomara la temperatura del personal a ingresar a nuestras instalaciones.</a:t>
            </a:r>
          </a:p>
          <a:p>
            <a:pPr marL="342900" indent="-342900" algn="just">
              <a:buFont typeface="Arial" panose="020B0604020202020204" pitchFamily="34" charset="0"/>
              <a:buChar char="•"/>
            </a:pPr>
            <a:r>
              <a:rPr lang="es-US" sz="2000" dirty="0">
                <a:solidFill>
                  <a:schemeClr val="bg1"/>
                </a:solidFill>
                <a:latin typeface="Tahoma" panose="020B0604030504040204" pitchFamily="34" charset="0"/>
                <a:ea typeface="Tahoma" panose="020B0604030504040204" pitchFamily="34" charset="0"/>
                <a:cs typeface="Adobe Arabic"/>
              </a:rPr>
              <a:t>Utiliza las estaciones de lavado de manos.</a:t>
            </a:r>
          </a:p>
          <a:p>
            <a:pPr marL="342900" indent="-342900" algn="just">
              <a:buFont typeface="Arial" panose="020B0604020202020204" pitchFamily="34" charset="0"/>
              <a:buChar char="•"/>
            </a:pPr>
            <a:r>
              <a:rPr lang="es-US" sz="2000" dirty="0">
                <a:solidFill>
                  <a:schemeClr val="bg1"/>
                </a:solidFill>
                <a:latin typeface="Tahoma" panose="020B0604030504040204" pitchFamily="34" charset="0"/>
                <a:ea typeface="Tahoma" panose="020B0604030504040204" pitchFamily="34" charset="0"/>
                <a:cs typeface="Adobe Arabic"/>
              </a:rPr>
              <a:t>Desinfecta tu área de trabajo.</a:t>
            </a:r>
          </a:p>
          <a:p>
            <a:pPr marL="342900" indent="-342900" algn="just">
              <a:buFont typeface="Arial" panose="020B0604020202020204" pitchFamily="34" charset="0"/>
              <a:buChar char="•"/>
            </a:pPr>
            <a:r>
              <a:rPr lang="es-US" sz="2000" dirty="0">
                <a:solidFill>
                  <a:schemeClr val="bg1"/>
                </a:solidFill>
                <a:latin typeface="Tahoma" panose="020B0604030504040204" pitchFamily="34" charset="0"/>
                <a:ea typeface="Tahoma" panose="020B0604030504040204" pitchFamily="34" charset="0"/>
                <a:cs typeface="Adobe Arabic"/>
              </a:rPr>
              <a:t>Mantén la sana distancia, mínimo 1.5 </a:t>
            </a:r>
            <a:r>
              <a:rPr lang="es-US" sz="2000" dirty="0" err="1">
                <a:solidFill>
                  <a:schemeClr val="bg1"/>
                </a:solidFill>
                <a:latin typeface="Tahoma" panose="020B0604030504040204" pitchFamily="34" charset="0"/>
                <a:ea typeface="Tahoma" panose="020B0604030504040204" pitchFamily="34" charset="0"/>
                <a:cs typeface="Adobe Arabic"/>
              </a:rPr>
              <a:t>mts</a:t>
            </a:r>
            <a:r>
              <a:rPr lang="es-US" sz="2000" dirty="0">
                <a:solidFill>
                  <a:schemeClr val="bg1"/>
                </a:solidFill>
                <a:latin typeface="Tahoma" panose="020B0604030504040204" pitchFamily="34" charset="0"/>
                <a:ea typeface="Tahoma" panose="020B0604030504040204" pitchFamily="34" charset="0"/>
                <a:cs typeface="Adobe Arabic"/>
              </a:rPr>
              <a:t>.</a:t>
            </a:r>
          </a:p>
          <a:p>
            <a:pPr marL="342900" indent="-342900" algn="just">
              <a:buFont typeface="Arial" panose="020B0604020202020204" pitchFamily="34" charset="0"/>
              <a:buChar char="•"/>
            </a:pPr>
            <a:r>
              <a:rPr lang="es-US" sz="2000" dirty="0">
                <a:solidFill>
                  <a:schemeClr val="bg1"/>
                </a:solidFill>
                <a:latin typeface="Tahoma" panose="020B0604030504040204" pitchFamily="34" charset="0"/>
                <a:ea typeface="Tahoma" panose="020B0604030504040204" pitchFamily="34" charset="0"/>
                <a:cs typeface="Adobe Arabic"/>
              </a:rPr>
              <a:t>Porta diariamente tu gafete de identificación.</a:t>
            </a:r>
          </a:p>
          <a:p>
            <a:pPr algn="just"/>
            <a:r>
              <a:rPr lang="es-U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E</a:t>
            </a:r>
            <a:r>
              <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ntrega tus oficios a tiempo:</a:t>
            </a:r>
          </a:p>
          <a:p>
            <a:pPr algn="l"/>
            <a:r>
              <a:rPr lang="es-U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	</a:t>
            </a:r>
            <a:r>
              <a:rPr lang="es-US" sz="2000" u="sng" dirty="0">
                <a:solidFill>
                  <a:schemeClr val="accent6">
                    <a:lumMod val="20000"/>
                    <a:lumOff val="80000"/>
                  </a:schemeClr>
                </a:solidFill>
                <a:latin typeface="Tahoma" panose="020B0604030504040204" pitchFamily="34" charset="0"/>
                <a:ea typeface="Tahoma" panose="020B0604030504040204" pitchFamily="34" charset="0"/>
                <a:cs typeface="Adobe Arabic"/>
              </a:rPr>
              <a:t>O</a:t>
            </a:r>
            <a:r>
              <a:rPr lang="es-MX" sz="2000" u="sng" dirty="0">
                <a:solidFill>
                  <a:schemeClr val="accent6">
                    <a:lumMod val="20000"/>
                    <a:lumOff val="80000"/>
                  </a:schemeClr>
                </a:solidFill>
                <a:latin typeface="Tahoma" panose="020B0604030504040204" pitchFamily="34" charset="0"/>
                <a:ea typeface="Tahoma" panose="020B0604030504040204" pitchFamily="34" charset="0"/>
                <a:cs typeface="Adobe Arabic"/>
              </a:rPr>
              <a:t>misiones: </a:t>
            </a:r>
            <a:r>
              <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mismo día</a:t>
            </a:r>
          </a:p>
          <a:p>
            <a:pPr algn="l"/>
            <a:r>
              <a:rPr lang="es-U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	</a:t>
            </a:r>
            <a:r>
              <a:rPr lang="es-MX" sz="2000" u="sng" dirty="0">
                <a:solidFill>
                  <a:schemeClr val="accent6">
                    <a:lumMod val="20000"/>
                    <a:lumOff val="80000"/>
                  </a:schemeClr>
                </a:solidFill>
                <a:latin typeface="Tahoma" panose="020B0604030504040204" pitchFamily="34" charset="0"/>
                <a:ea typeface="Tahoma" panose="020B0604030504040204" pitchFamily="34" charset="0"/>
                <a:cs typeface="Adobe Arabic"/>
              </a:rPr>
              <a:t>Inasistencias:</a:t>
            </a:r>
            <a:r>
              <a:rPr lang="es-MX" sz="2000" u="sng" dirty="0">
                <a:solidFill>
                  <a:schemeClr val="accent6">
                    <a:lumMod val="40000"/>
                    <a:lumOff val="60000"/>
                  </a:schemeClr>
                </a:solidFill>
                <a:latin typeface="Tahoma" panose="020B0604030504040204" pitchFamily="34" charset="0"/>
                <a:ea typeface="Tahoma" panose="020B0604030504040204" pitchFamily="34" charset="0"/>
                <a:cs typeface="Adobe Arabic"/>
              </a:rPr>
              <a:t> </a:t>
            </a:r>
            <a:r>
              <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siguiente día</a:t>
            </a:r>
          </a:p>
          <a:p>
            <a:pPr algn="l"/>
            <a:r>
              <a:rPr lang="es-U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	</a:t>
            </a:r>
            <a:r>
              <a:rPr lang="es-US" sz="2000" u="sng" dirty="0">
                <a:solidFill>
                  <a:schemeClr val="accent6">
                    <a:lumMod val="20000"/>
                    <a:lumOff val="80000"/>
                  </a:schemeClr>
                </a:solidFill>
                <a:latin typeface="Tahoma" panose="020B0604030504040204" pitchFamily="34" charset="0"/>
                <a:ea typeface="Tahoma" panose="020B0604030504040204" pitchFamily="34" charset="0"/>
                <a:cs typeface="Adobe Arabic"/>
              </a:rPr>
              <a:t>Económicos:</a:t>
            </a:r>
            <a:r>
              <a:rPr lang="es-US" sz="2000" u="sng" dirty="0">
                <a:solidFill>
                  <a:schemeClr val="accent6">
                    <a:lumMod val="40000"/>
                    <a:lumOff val="60000"/>
                  </a:schemeClr>
                </a:solidFill>
                <a:latin typeface="Tahoma" panose="020B0604030504040204" pitchFamily="34" charset="0"/>
                <a:ea typeface="Tahoma" panose="020B0604030504040204" pitchFamily="34" charset="0"/>
                <a:cs typeface="Adobe Arabic"/>
              </a:rPr>
              <a:t> </a:t>
            </a:r>
            <a:r>
              <a:rPr lang="es-US"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3 días antes</a:t>
            </a:r>
            <a:endParaRPr lang="es-MX" sz="2000" b="0" dirty="0">
              <a:solidFill>
                <a:schemeClr val="accent6">
                  <a:lumMod val="40000"/>
                  <a:lumOff val="60000"/>
                </a:schemeClr>
              </a:solidFill>
              <a:effectLst/>
              <a:latin typeface="Tahoma" panose="020B0604030504040204" pitchFamily="34" charset="0"/>
              <a:ea typeface="Tahoma" panose="020B0604030504040204" pitchFamily="34" charset="0"/>
              <a:cs typeface="Adobe Arabic"/>
            </a:endParaRPr>
          </a:p>
        </p:txBody>
      </p:sp>
      <p:pic>
        <p:nvPicPr>
          <p:cNvPr id="1026" name="Picture 2" descr="https://www.tsimplifica.com/287/xpass-terminal-de-proximidad-ip65.jpg">
            <a:extLst>
              <a:ext uri="{FF2B5EF4-FFF2-40B4-BE49-F238E27FC236}">
                <a16:creationId xmlns:a16="http://schemas.microsoft.com/office/drawing/2014/main" id="{401D42EA-AA18-4A2E-989F-0A1ED7F0E4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130" y="4177750"/>
            <a:ext cx="2629534" cy="2651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813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5929C5D-27BD-4278-9AAA-1F72C28F5372}"/>
              </a:ext>
            </a:extLst>
          </p:cNvPr>
          <p:cNvPicPr>
            <a:picLocks noChangeAspect="1"/>
          </p:cNvPicPr>
          <p:nvPr/>
        </p:nvPicPr>
        <p:blipFill>
          <a:blip r:embed="rId2"/>
          <a:stretch>
            <a:fillRect/>
          </a:stretch>
        </p:blipFill>
        <p:spPr>
          <a:xfrm>
            <a:off x="78334" y="0"/>
            <a:ext cx="8975751" cy="6858000"/>
          </a:xfrm>
          <a:prstGeom prst="rect">
            <a:avLst/>
          </a:prstGeom>
        </p:spPr>
      </p:pic>
      <p:sp>
        <p:nvSpPr>
          <p:cNvPr id="8" name="2 Rectángulo">
            <a:extLst>
              <a:ext uri="{FF2B5EF4-FFF2-40B4-BE49-F238E27FC236}">
                <a16:creationId xmlns:a16="http://schemas.microsoft.com/office/drawing/2014/main" id="{3EC9DCB7-C3AB-4B8F-B241-B6D30E3126F7}"/>
              </a:ext>
            </a:extLst>
          </p:cNvPr>
          <p:cNvSpPr>
            <a:spLocks noChangeArrowheads="1"/>
          </p:cNvSpPr>
          <p:nvPr/>
        </p:nvSpPr>
        <p:spPr bwMode="auto">
          <a:xfrm>
            <a:off x="5273307" y="738495"/>
            <a:ext cx="4176464" cy="769441"/>
          </a:xfrm>
          <a:prstGeom prst="rect">
            <a:avLst/>
          </a:prstGeom>
          <a:noFill/>
        </p:spPr>
        <p:txBody>
          <a:bodyPr wrap="square" rtlCol="0">
            <a:spAutoFit/>
          </a:bodyPr>
          <a:lstStyle/>
          <a:p>
            <a:pPr algn="ct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Antecedentes</a:t>
            </a:r>
          </a:p>
        </p:txBody>
      </p:sp>
      <p:sp>
        <p:nvSpPr>
          <p:cNvPr id="9" name="1 Rectángulo">
            <a:extLst>
              <a:ext uri="{FF2B5EF4-FFF2-40B4-BE49-F238E27FC236}">
                <a16:creationId xmlns:a16="http://schemas.microsoft.com/office/drawing/2014/main" id="{8B1218E9-4962-4465-ADD9-068CC4DA6CA0}"/>
              </a:ext>
            </a:extLst>
          </p:cNvPr>
          <p:cNvSpPr>
            <a:spLocks noChangeArrowheads="1"/>
          </p:cNvSpPr>
          <p:nvPr/>
        </p:nvSpPr>
        <p:spPr bwMode="auto">
          <a:xfrm>
            <a:off x="1881963" y="1777158"/>
            <a:ext cx="7155709" cy="4893647"/>
          </a:xfrm>
          <a:prstGeom prst="rect">
            <a:avLst/>
          </a:prstGeom>
          <a:noFill/>
          <a:ln w="9525">
            <a:noFill/>
            <a:miter lim="800000"/>
            <a:headEnd/>
            <a:tailEnd/>
          </a:ln>
        </p:spPr>
        <p:txBody>
          <a:bodyPr wrap="square">
            <a:spAutoFit/>
          </a:bodyPr>
          <a:lstStyle/>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La Administración Portuaria Integral de Campeche, S.A. de C.V. (APICAM), es una empresa del Gobierno del estado de Campeche, quien recibió la Concesión del Gobierno Federal de distintos puertos, áreas portuarias habilitadas y refugios pesqueros.</a:t>
            </a: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La vocación de los puertos mayores de Campeche se manifiesta en la actividad de exploración, producción y exportación de petróleo, lo que concentra las operaciones                        </a:t>
            </a: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 marítimas portuarias del Sistema Portuario de     </a:t>
            </a: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   Campeche.</a:t>
            </a:r>
          </a:p>
        </p:txBody>
      </p:sp>
    </p:spTree>
    <p:extLst>
      <p:ext uri="{BB962C8B-B14F-4D97-AF65-F5344CB8AC3E}">
        <p14:creationId xmlns:p14="http://schemas.microsoft.com/office/powerpoint/2010/main" val="275327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1900D607-3C86-4ED7-B9BD-C7473734A189}"/>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273499" y="397136"/>
            <a:ext cx="6439365" cy="769441"/>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Lo que debes conocer</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pic>
        <p:nvPicPr>
          <p:cNvPr id="5" name="Imagen 4">
            <a:extLst>
              <a:ext uri="{FF2B5EF4-FFF2-40B4-BE49-F238E27FC236}">
                <a16:creationId xmlns:a16="http://schemas.microsoft.com/office/drawing/2014/main" id="{7B83F595-85D6-4F0F-AFF5-E993A354C1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9706" y="3102922"/>
            <a:ext cx="6410884" cy="3548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uadroTexto 6">
            <a:extLst>
              <a:ext uri="{FF2B5EF4-FFF2-40B4-BE49-F238E27FC236}">
                <a16:creationId xmlns:a16="http://schemas.microsoft.com/office/drawing/2014/main" id="{8AC58C78-14A5-426D-A7A6-AD7419601F24}"/>
              </a:ext>
            </a:extLst>
          </p:cNvPr>
          <p:cNvSpPr txBox="1"/>
          <p:nvPr/>
        </p:nvSpPr>
        <p:spPr>
          <a:xfrm>
            <a:off x="1513016" y="1834405"/>
            <a:ext cx="7827314" cy="1569660"/>
          </a:xfrm>
          <a:prstGeom prst="rect">
            <a:avLst/>
          </a:prstGeom>
          <a:noFill/>
        </p:spPr>
        <p:txBody>
          <a:bodyPr wrap="square" rtlCol="0">
            <a:spAutoFit/>
          </a:bodyPr>
          <a:lstStyle/>
          <a:p>
            <a:r>
              <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Acude al departamento de </a:t>
            </a:r>
            <a:r>
              <a:rPr lang="es-MX" sz="2400" b="1" u="sng"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Recursos Humanos </a:t>
            </a:r>
            <a:r>
              <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a </a:t>
            </a:r>
          </a:p>
          <a:p>
            <a:r>
              <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firmar tus </a:t>
            </a:r>
            <a:r>
              <a:rPr lang="es-MX" sz="2400" b="1" u="sng"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Nóminas</a:t>
            </a:r>
            <a:r>
              <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a:t>
            </a:r>
          </a:p>
          <a:p>
            <a:endPar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endParaRPr>
          </a:p>
          <a:p>
            <a:r>
              <a:rPr lang="es-MX" sz="2400" b="1" dirty="0">
                <a:solidFill>
                  <a:schemeClr val="accent6">
                    <a:lumMod val="40000"/>
                    <a:lumOff val="6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Adobe Arabic"/>
              </a:rPr>
              <a:t>Recuerda que tus recibos son tus comprobantes.</a:t>
            </a:r>
          </a:p>
        </p:txBody>
      </p:sp>
    </p:spTree>
    <p:extLst>
      <p:ext uri="{BB962C8B-B14F-4D97-AF65-F5344CB8AC3E}">
        <p14:creationId xmlns:p14="http://schemas.microsoft.com/office/powerpoint/2010/main" val="25144221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8B790FBE-F8FB-43CD-8020-FF8246A3E0DD}"/>
              </a:ext>
            </a:extLst>
          </p:cNvPr>
          <p:cNvPicPr>
            <a:picLocks noChangeAspect="1"/>
          </p:cNvPicPr>
          <p:nvPr/>
        </p:nvPicPr>
        <p:blipFill>
          <a:blip r:embed="rId2"/>
          <a:stretch>
            <a:fillRect/>
          </a:stretch>
        </p:blipFill>
        <p:spPr>
          <a:xfrm>
            <a:off x="78334" y="0"/>
            <a:ext cx="8975751" cy="6858000"/>
          </a:xfrm>
          <a:prstGeom prst="rect">
            <a:avLst/>
          </a:prstGeom>
        </p:spPr>
      </p:pic>
      <p:sp>
        <p:nvSpPr>
          <p:cNvPr id="4" name="2 Rectángulo">
            <a:extLst>
              <a:ext uri="{FF2B5EF4-FFF2-40B4-BE49-F238E27FC236}">
                <a16:creationId xmlns:a16="http://schemas.microsoft.com/office/drawing/2014/main" id="{C1ADE125-AA94-4849-A987-1F4F1E57D716}"/>
              </a:ext>
            </a:extLst>
          </p:cNvPr>
          <p:cNvSpPr>
            <a:spLocks noChangeArrowheads="1"/>
          </p:cNvSpPr>
          <p:nvPr/>
        </p:nvSpPr>
        <p:spPr bwMode="auto">
          <a:xfrm>
            <a:off x="3628371" y="-33670"/>
            <a:ext cx="5677786" cy="769441"/>
          </a:xfrm>
          <a:prstGeom prst="rect">
            <a:avLst/>
          </a:prstGeom>
          <a:noFill/>
        </p:spPr>
        <p:txBody>
          <a:bodyPr wrap="square" rtlCol="0">
            <a:spAutoFit/>
          </a:bodyPr>
          <a:lstStyle/>
          <a:p>
            <a:pPr algn="ctr"/>
            <a:r>
              <a:rPr lang="es-US"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Lo que debes conocer</a:t>
            </a: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a:t>
            </a:r>
          </a:p>
        </p:txBody>
      </p:sp>
      <p:sp>
        <p:nvSpPr>
          <p:cNvPr id="9" name="2 CuadroTexto">
            <a:extLst>
              <a:ext uri="{FF2B5EF4-FFF2-40B4-BE49-F238E27FC236}">
                <a16:creationId xmlns:a16="http://schemas.microsoft.com/office/drawing/2014/main" id="{B7DF2249-B1D9-48A3-9537-036B14DF17C9}"/>
              </a:ext>
            </a:extLst>
          </p:cNvPr>
          <p:cNvSpPr txBox="1"/>
          <p:nvPr/>
        </p:nvSpPr>
        <p:spPr>
          <a:xfrm>
            <a:off x="3494129" y="740201"/>
            <a:ext cx="5946269" cy="2160591"/>
          </a:xfrm>
          <a:prstGeom prst="rect">
            <a:avLst/>
          </a:prstGeom>
          <a:noFill/>
        </p:spPr>
        <p:txBody>
          <a:bodyPr wrap="square" rtlCol="0">
            <a:spAutoFit/>
          </a:bodyPr>
          <a:lstStyle>
            <a:defPPr>
              <a:defRPr lang="es-MX"/>
            </a:defPPr>
            <a:lvl1pPr indent="0" algn="ctr">
              <a:spcBef>
                <a:spcPct val="20000"/>
              </a:spcBef>
              <a:buFont typeface="Arial" pitchFamily="34" charset="0"/>
              <a:buNone/>
              <a:defRPr sz="3900" b="1">
                <a:solidFill>
                  <a:srgbClr val="003300"/>
                </a:solidFill>
                <a:effectLst>
                  <a:outerShdw blurRad="38100" dist="38100" dir="2700000" algn="tl">
                    <a:srgbClr val="000000">
                      <a:alpha val="43137"/>
                    </a:srgbClr>
                  </a:outerShdw>
                </a:effectLst>
                <a:latin typeface="Adobe Arabic" pitchFamily="18" charset="-78"/>
                <a:cs typeface="Adobe Arabic" pitchFamily="18" charset="-78"/>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457200" indent="-457200">
              <a:buFont typeface="+mj-lt"/>
              <a:buAutoNum type="arabicPeriod"/>
            </a:pPr>
            <a:r>
              <a:rPr lang="es-US" sz="2400" dirty="0">
                <a:solidFill>
                  <a:schemeClr val="accent6">
                    <a:lumMod val="40000"/>
                    <a:lumOff val="60000"/>
                  </a:schemeClr>
                </a:solidFill>
                <a:latin typeface="Tahoma" panose="020B0604030504040204" pitchFamily="34" charset="0"/>
                <a:ea typeface="Tahoma" panose="020B0604030504040204" pitchFamily="34" charset="0"/>
                <a:cs typeface="Adobe Arabic"/>
              </a:rPr>
              <a:t>Código de ética.</a:t>
            </a:r>
          </a:p>
          <a:p>
            <a:pPr marL="457200" indent="-457200">
              <a:buFont typeface="+mj-lt"/>
              <a:buAutoNum type="arabicPeriod"/>
            </a:pPr>
            <a:r>
              <a:rPr lang="es-US" sz="240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Código de conducta.</a:t>
            </a:r>
          </a:p>
          <a:p>
            <a:pPr marL="457200" indent="-457200">
              <a:buFont typeface="+mj-lt"/>
              <a:buAutoNum type="arabicPeriod"/>
            </a:pPr>
            <a:r>
              <a:rPr lang="es-US" sz="240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Organigrama de comité de ética.</a:t>
            </a:r>
            <a:endParaRPr lang="es-US" sz="2000" dirty="0">
              <a:solidFill>
                <a:schemeClr val="accent6">
                  <a:lumMod val="40000"/>
                  <a:lumOff val="60000"/>
                </a:schemeClr>
              </a:solidFill>
              <a:effectLst/>
              <a:latin typeface="Tahoma" panose="020B0604030504040204" pitchFamily="34" charset="0"/>
              <a:ea typeface="Tahoma" panose="020B0604030504040204" pitchFamily="34" charset="0"/>
              <a:cs typeface="Adobe Arabic"/>
            </a:endParaRPr>
          </a:p>
          <a:p>
            <a:r>
              <a:rPr lang="es-US" sz="200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Puedes visualizarlos en nuestra pagina:</a:t>
            </a:r>
          </a:p>
          <a:p>
            <a:r>
              <a:rPr lang="es-US" sz="2400" dirty="0">
                <a:solidFill>
                  <a:schemeClr val="accent6">
                    <a:lumMod val="40000"/>
                    <a:lumOff val="60000"/>
                  </a:schemeClr>
                </a:solidFill>
                <a:effectLst/>
                <a:latin typeface="Tahoma" panose="020B0604030504040204" pitchFamily="34" charset="0"/>
                <a:ea typeface="Tahoma" panose="020B0604030504040204" pitchFamily="34" charset="0"/>
                <a:cs typeface="Adobe Arabic"/>
                <a:hlinkClick r:id="rId3"/>
              </a:rPr>
              <a:t>www.apicampeche.com.mx</a:t>
            </a:r>
            <a:r>
              <a:rPr lang="es-US" sz="2400" dirty="0">
                <a:solidFill>
                  <a:schemeClr val="accent6">
                    <a:lumMod val="40000"/>
                    <a:lumOff val="60000"/>
                  </a:schemeClr>
                </a:solidFill>
                <a:effectLst/>
                <a:latin typeface="Tahoma" panose="020B0604030504040204" pitchFamily="34" charset="0"/>
                <a:ea typeface="Tahoma" panose="020B0604030504040204" pitchFamily="34" charset="0"/>
                <a:cs typeface="Adobe Arabic"/>
              </a:rPr>
              <a:t> </a:t>
            </a:r>
          </a:p>
        </p:txBody>
      </p:sp>
      <p:pic>
        <p:nvPicPr>
          <p:cNvPr id="2" name="Imagen 1">
            <a:extLst>
              <a:ext uri="{FF2B5EF4-FFF2-40B4-BE49-F238E27FC236}">
                <a16:creationId xmlns:a16="http://schemas.microsoft.com/office/drawing/2014/main" id="{8AE373B8-0085-413A-9513-65672FC496A1}"/>
              </a:ext>
            </a:extLst>
          </p:cNvPr>
          <p:cNvPicPr>
            <a:picLocks noChangeAspect="1"/>
          </p:cNvPicPr>
          <p:nvPr/>
        </p:nvPicPr>
        <p:blipFill>
          <a:blip r:embed="rId4"/>
          <a:stretch>
            <a:fillRect/>
          </a:stretch>
        </p:blipFill>
        <p:spPr>
          <a:xfrm>
            <a:off x="423798" y="2900792"/>
            <a:ext cx="8417174" cy="385100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198097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412CFCC-FBE7-4B5B-BB4F-34A905192CA0}"/>
              </a:ext>
            </a:extLst>
          </p:cNvPr>
          <p:cNvPicPr>
            <a:picLocks noChangeAspect="1"/>
          </p:cNvPicPr>
          <p:nvPr/>
        </p:nvPicPr>
        <p:blipFill>
          <a:blip r:embed="rId2"/>
          <a:stretch>
            <a:fillRect/>
          </a:stretch>
        </p:blipFill>
        <p:spPr>
          <a:xfrm>
            <a:off x="78334" y="0"/>
            <a:ext cx="8975751" cy="6858000"/>
          </a:xfrm>
          <a:prstGeom prst="rect">
            <a:avLst/>
          </a:prstGeom>
        </p:spPr>
      </p:pic>
      <p:sp>
        <p:nvSpPr>
          <p:cNvPr id="9" name="2 CuadroTexto">
            <a:extLst>
              <a:ext uri="{FF2B5EF4-FFF2-40B4-BE49-F238E27FC236}">
                <a16:creationId xmlns:a16="http://schemas.microsoft.com/office/drawing/2014/main" id="{B7DF2249-B1D9-48A3-9537-036B14DF17C9}"/>
              </a:ext>
            </a:extLst>
          </p:cNvPr>
          <p:cNvSpPr txBox="1"/>
          <p:nvPr/>
        </p:nvSpPr>
        <p:spPr>
          <a:xfrm>
            <a:off x="2735236" y="1610040"/>
            <a:ext cx="6287994" cy="3637919"/>
          </a:xfrm>
          <a:prstGeom prst="rect">
            <a:avLst/>
          </a:prstGeom>
          <a:noFill/>
        </p:spPr>
        <p:txBody>
          <a:bodyPr wrap="square" rtlCol="0">
            <a:spAutoFit/>
          </a:bodyPr>
          <a:lstStyle>
            <a:defPPr>
              <a:defRPr lang="es-MX"/>
            </a:defPPr>
            <a:lvl1pPr indent="0" algn="ctr">
              <a:spcBef>
                <a:spcPct val="20000"/>
              </a:spcBef>
              <a:buFont typeface="Arial" pitchFamily="34" charset="0"/>
              <a:buNone/>
              <a:defRPr sz="3900" b="1">
                <a:solidFill>
                  <a:srgbClr val="003300"/>
                </a:solidFill>
                <a:effectLst>
                  <a:outerShdw blurRad="38100" dist="38100" dir="2700000" algn="tl">
                    <a:srgbClr val="000000">
                      <a:alpha val="43137"/>
                    </a:srgbClr>
                  </a:outerShdw>
                </a:effectLst>
                <a:latin typeface="Adobe Arabic" pitchFamily="18" charset="-78"/>
                <a:cs typeface="Adobe Arabic" pitchFamily="18" charset="-78"/>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s-US" sz="7200" dirty="0">
                <a:solidFill>
                  <a:schemeClr val="bg1"/>
                </a:solidFill>
                <a:effectLst/>
                <a:latin typeface="Tahoma" panose="020B0604030504040204" pitchFamily="34" charset="0"/>
                <a:ea typeface="Tahoma" panose="020B0604030504040204" pitchFamily="34" charset="0"/>
                <a:cs typeface="Adobe Arabic"/>
              </a:rPr>
              <a:t>Estamos para servirte</a:t>
            </a:r>
          </a:p>
          <a:p>
            <a:r>
              <a:rPr lang="es-US" sz="7200" u="sng" dirty="0">
                <a:solidFill>
                  <a:schemeClr val="bg1"/>
                </a:solidFill>
                <a:effectLst/>
                <a:latin typeface="Tahoma" panose="020B0604030504040204" pitchFamily="34" charset="0"/>
                <a:ea typeface="Tahoma" panose="020B0604030504040204" pitchFamily="34" charset="0"/>
                <a:cs typeface="Adobe Arabic"/>
              </a:rPr>
              <a:t>“Bienvenido”</a:t>
            </a:r>
          </a:p>
        </p:txBody>
      </p:sp>
    </p:spTree>
    <p:extLst>
      <p:ext uri="{BB962C8B-B14F-4D97-AF65-F5344CB8AC3E}">
        <p14:creationId xmlns:p14="http://schemas.microsoft.com/office/powerpoint/2010/main" val="747523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8CFE0606-6E61-4856-B28B-184B820E752D}"/>
              </a:ext>
            </a:extLst>
          </p:cNvPr>
          <p:cNvPicPr>
            <a:picLocks noChangeAspect="1"/>
          </p:cNvPicPr>
          <p:nvPr/>
        </p:nvPicPr>
        <p:blipFill>
          <a:blip r:embed="rId2"/>
          <a:stretch>
            <a:fillRect/>
          </a:stretch>
        </p:blipFill>
        <p:spPr>
          <a:xfrm>
            <a:off x="46655" y="83976"/>
            <a:ext cx="8975751" cy="6858000"/>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1517497" y="2302696"/>
            <a:ext cx="7532001" cy="1692771"/>
          </a:xfrm>
          <a:prstGeom prst="rect">
            <a:avLst/>
          </a:prstGeom>
        </p:spPr>
        <p:txBody>
          <a:bodyPr wrap="square">
            <a:spAutoFit/>
          </a:bodyPr>
          <a:lstStyle/>
          <a:p>
            <a:pPr algn="just"/>
            <a:r>
              <a:rPr lang="es-MX" sz="2600" dirty="0">
                <a:solidFill>
                  <a:schemeClr val="bg1"/>
                </a:solidFill>
                <a:latin typeface="Tahoma" panose="020B0604030504040204" pitchFamily="34" charset="0"/>
                <a:ea typeface="Tahoma" panose="020B0604030504040204" pitchFamily="34" charset="0"/>
                <a:cs typeface="Adobe Arabic"/>
              </a:rPr>
              <a:t>Como API estatal, la empresa portuaria mantiene y desarrolla infraestructura en apoyo de las comunidades pesqueras asentadas en la costa litoral del estado.</a:t>
            </a:r>
          </a:p>
        </p:txBody>
      </p:sp>
      <p:pic>
        <p:nvPicPr>
          <p:cNvPr id="1026" name="Picture 2" descr="http://apicampeche.com.mx/images/mapamex.jpg">
            <a:extLst>
              <a:ext uri="{FF2B5EF4-FFF2-40B4-BE49-F238E27FC236}">
                <a16:creationId xmlns:a16="http://schemas.microsoft.com/office/drawing/2014/main" id="{A8C7B481-3B05-4496-A320-28C8BA97B56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835" b="94037" l="4399" r="98534">
                        <a14:foregroundMark x1="16422" y1="9633" x2="8504" y2="4128"/>
                        <a14:foregroundMark x1="4985" y1="1835" x2="17302" y2="44495"/>
                        <a14:foregroundMark x1="17302" y1="44495" x2="20528" y2="50459"/>
                        <a14:foregroundMark x1="63343" y1="90826" x2="73021" y2="88073"/>
                        <a14:foregroundMark x1="81525" y1="94495" x2="79179" y2="86239"/>
                        <a14:foregroundMark x1="84951" y1="75543" x2="85276" y2="74978"/>
                        <a14:foregroundMark x1="91920" y1="69478" x2="95015" y2="65138"/>
                        <a14:foregroundMark x1="86510" y1="77064" x2="86850" y2="76588"/>
                        <a14:foregroundMark x1="97654" y1="65138" x2="98534" y2="61468"/>
                        <a14:foregroundMark x1="78372" y1="54633" x2="79179" y2="54128"/>
                        <a14:foregroundMark x1="74780" y1="69266" x2="76540" y2="69266"/>
                        <a14:foregroundMark x1="72727" y1="73394" x2="75820" y2="73394"/>
                        <a14:foregroundMark x1="79410" y1="66884" x2="79504" y2="67201"/>
                        <a14:foregroundMark x1="80135" y1="60308" x2="80247" y2="60627"/>
                        <a14:foregroundMark x1="77340" y1="64624" x2="78006" y2="64679"/>
                        <a14:foregroundMark x1="74433" y1="64385" x2="77112" y2="64605"/>
                        <a14:foregroundMark x1="74194" y1="69266" x2="76540" y2="69266"/>
                        <a14:foregroundMark x1="76885" y1="73853" x2="78195" y2="73853"/>
                        <a14:foregroundMark x1="73314" y1="73853" x2="76006" y2="73853"/>
                        <a14:foregroundMark x1="90040" y1="60485" x2="89736" y2="62385"/>
                        <a14:foregroundMark x1="90176" y1="59633" x2="90062" y2="60344"/>
                        <a14:foregroundMark x1="77384" y1="75078" x2="77703" y2="75344"/>
                        <a14:foregroundMark x1="72935" y1="71366" x2="76053" y2="73967"/>
                        <a14:foregroundMark x1="85976" y1="62994" x2="86050" y2="62826"/>
                        <a14:foregroundMark x1="83733" y1="68075" x2="85964" y2="63021"/>
                        <a14:foregroundMark x1="82483" y1="70906" x2="83358" y2="68924"/>
                        <a14:foregroundMark x1="81451" y1="73245" x2="82136" y2="71692"/>
                        <a14:foregroundMark x1="79351" y1="52897" x2="78715" y2="52547"/>
                        <a14:foregroundMark x1="80414" y1="53481" x2="79392" y2="52919"/>
                        <a14:foregroundMark x1="81021" y1="53814" x2="80441" y2="53495"/>
                        <a14:foregroundMark x1="81446" y1="54048" x2="81571" y2="54117"/>
                        <a14:foregroundMark x1="78008" y1="68358" x2="75470" y2="66520"/>
                        <a14:foregroundMark x1="80542" y1="70193" x2="78277" y2="68553"/>
                        <a14:foregroundMark x1="84856" y1="73318" x2="82680" y2="71742"/>
                        <a14:foregroundMark x1="85943" y1="74105" x2="85027" y2="73442"/>
                        <a14:foregroundMark x1="90029" y1="77064" x2="86527" y2="74527"/>
                        <a14:foregroundMark x1="84760" y1="67173" x2="85630" y2="69266"/>
                        <a14:foregroundMark x1="81796" y1="60038" x2="82252" y2="61138"/>
                        <a14:foregroundMark x1="79394" y1="61006" x2="77993" y2="59559"/>
                        <a14:foregroundMark x1="81988" y1="63686" x2="80021" y2="61654"/>
                        <a14:foregroundMark x1="83153" y1="64889" x2="82903" y2="64631"/>
                        <a14:foregroundMark x1="87390" y1="69266" x2="84561" y2="66344"/>
                        <a14:foregroundMark x1="76027" y1="62225" x2="78299" y2="64679"/>
                        <a14:foregroundMark x1="76655" y1="62688" x2="76142" y2="62068"/>
                        <a14:foregroundMark x1="78299" y1="64679" x2="76872" y2="62952"/>
                        <a14:foregroundMark x1="86961" y1="67296" x2="87097" y2="66514"/>
                        <a14:foregroundMark x1="86217" y1="71560" x2="86953" y2="67340"/>
                        <a14:foregroundMark x1="87485" y1="69586" x2="87977" y2="67431"/>
                        <a14:foregroundMark x1="86510" y1="73853" x2="87476" y2="69625"/>
                        <a14:foregroundMark x1="85924" y1="63303" x2="87683" y2="73853"/>
                        <a14:foregroundMark x1="61290" y1="39450" x2="63636" y2="41284"/>
                        <a14:foregroundMark x1="71848" y1="73394" x2="87097" y2="72018"/>
                        <a14:foregroundMark x1="87097" y1="72018" x2="84457" y2="49083"/>
                        <a14:foregroundMark x1="80906" y1="53249" x2="72727" y2="62844"/>
                        <a14:foregroundMark x1="84457" y1="49083" x2="81571" y2="52469"/>
                        <a14:foregroundMark x1="72727" y1="62844" x2="73314" y2="72936"/>
                        <a14:foregroundMark x1="80625" y1="44986" x2="80636" y2="44217"/>
                        <a14:foregroundMark x1="80352" y1="63761" x2="80532" y2="51408"/>
                        <a14:foregroundMark x1="75267" y1="57597" x2="72141" y2="64679"/>
                        <a14:foregroundMark x1="80645" y1="45413" x2="79990" y2="46896"/>
                        <a14:foregroundMark x1="72141" y1="64679" x2="73900" y2="73394"/>
                        <a14:foregroundMark x1="71554" y1="63761" x2="80059" y2="72018"/>
                        <a14:foregroundMark x1="71261" y1="64679" x2="77419" y2="76147"/>
                        <a14:foregroundMark x1="70674" y1="68349" x2="77419" y2="78440"/>
                        <a14:foregroundMark x1="69795" y1="69725" x2="76833" y2="77523"/>
                        <a14:foregroundMark x1="69795" y1="70183" x2="75660" y2="78899"/>
                        <a14:foregroundMark x1="64516" y1="67431" x2="75073" y2="77523"/>
                        <a14:foregroundMark x1="81818" y1="61468" x2="87390" y2="68807"/>
                        <a14:backgroundMark x1="65689" y1="40826" x2="65689" y2="65555"/>
                        <a14:backgroundMark x1="76610" y1="41599" x2="80645" y2="40826"/>
                        <a14:backgroundMark x1="66276" y1="43578" x2="76248" y2="41668"/>
                        <a14:backgroundMark x1="82111" y1="40061" x2="82405" y2="39908"/>
                        <a14:backgroundMark x1="80645" y1="40826" x2="81277" y2="40496"/>
                        <a14:backgroundMark x1="68915" y1="40367" x2="64166" y2="40367"/>
                        <a14:backgroundMark x1="73045" y1="48925" x2="70088" y2="49541"/>
                        <a14:backgroundMark x1="74270" y1="46149" x2="74194" y2="44954"/>
                        <a14:backgroundMark x1="70381" y1="54128" x2="70612" y2="54436"/>
                        <a14:backgroundMark x1="79603" y1="44428" x2="80059" y2="43119"/>
                        <a14:backgroundMark x1="88076" y1="54433" x2="90323" y2="58716"/>
                        <a14:backgroundMark x1="83891" y1="46454" x2="87853" y2="54007"/>
                        <a14:backgroundMark x1="82069" y1="42982" x2="83276" y2="45284"/>
                        <a14:backgroundMark x1="80938" y1="40826" x2="81133" y2="41198"/>
                        <a14:backgroundMark x1="90323" y1="58716" x2="90323" y2="59633"/>
                        <a14:backgroundMark x1="90323" y1="61468" x2="89736" y2="59174"/>
                        <a14:backgroundMark x1="75953" y1="44495" x2="71261" y2="53211"/>
                        <a14:backgroundMark x1="78592" y1="49541" x2="81232" y2="41743"/>
                        <a14:backgroundMark x1="80059" y1="49083" x2="80059" y2="42202"/>
                      </a14:backgroundRemoval>
                    </a14:imgEffect>
                  </a14:imgLayer>
                </a14:imgProps>
              </a:ext>
              <a:ext uri="{28A0092B-C50C-407E-A947-70E740481C1C}">
                <a14:useLocalDpi xmlns:a14="http://schemas.microsoft.com/office/drawing/2010/main" val="0"/>
              </a:ext>
            </a:extLst>
          </a:blip>
          <a:srcRect/>
          <a:stretch>
            <a:fillRect/>
          </a:stretch>
        </p:blipFill>
        <p:spPr bwMode="auto">
          <a:xfrm>
            <a:off x="2421774" y="4156033"/>
            <a:ext cx="324802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apicampeche.com.mx/images/escudo-campeche.jpg">
            <a:extLst>
              <a:ext uri="{FF2B5EF4-FFF2-40B4-BE49-F238E27FC236}">
                <a16:creationId xmlns:a16="http://schemas.microsoft.com/office/drawing/2014/main" id="{810DC788-A518-4ABC-9DCF-0C64936567C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7080" b="97345" l="0" r="99306">
                        <a14:foregroundMark x1="31250" y1="7080" x2="35417" y2="14159"/>
                        <a14:foregroundMark x1="2083" y1="94690" x2="38194" y2="94690"/>
                        <a14:foregroundMark x1="38194" y1="94690" x2="99306" y2="93805"/>
                        <a14:foregroundMark x1="0" y1="92920" x2="31250" y2="96460"/>
                        <a14:foregroundMark x1="694" y1="97345" x2="99306" y2="97345"/>
                      </a14:backgroundRemoval>
                    </a14:imgEffect>
                  </a14:imgLayer>
                </a14:imgProps>
              </a:ext>
              <a:ext uri="{28A0092B-C50C-407E-A947-70E740481C1C}">
                <a14:useLocalDpi xmlns:a14="http://schemas.microsoft.com/office/drawing/2010/main" val="0"/>
              </a:ext>
            </a:extLst>
          </a:blip>
          <a:srcRect/>
          <a:stretch>
            <a:fillRect/>
          </a:stretch>
        </p:blipFill>
        <p:spPr bwMode="auto">
          <a:xfrm>
            <a:off x="5669799" y="5155990"/>
            <a:ext cx="1371600" cy="1076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182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E7E416D-548A-446E-A5D4-7C922A1B7C10}"/>
              </a:ext>
            </a:extLst>
          </p:cNvPr>
          <p:cNvPicPr>
            <a:picLocks noChangeAspect="1"/>
          </p:cNvPicPr>
          <p:nvPr/>
        </p:nvPicPr>
        <p:blipFill>
          <a:blip r:embed="rId2"/>
          <a:stretch>
            <a:fillRect/>
          </a:stretch>
        </p:blipFill>
        <p:spPr>
          <a:xfrm>
            <a:off x="78334" y="0"/>
            <a:ext cx="8975751" cy="6858000"/>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2254102" y="1810191"/>
            <a:ext cx="6769128" cy="4893647"/>
          </a:xfrm>
          <a:prstGeom prst="rect">
            <a:avLst/>
          </a:prstGeom>
        </p:spPr>
        <p:txBody>
          <a:bodyPr wrap="square">
            <a:spAutoFit/>
          </a:bodyPr>
          <a:lstStyle/>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Entre las actividades de la API de Campeche se encuentran las siguientes:</a:t>
            </a:r>
          </a:p>
          <a:p>
            <a:pPr algn="just"/>
            <a:endPar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 Coordina y realiza la planeación estratégica de los recintos portuarios concesionados;</a:t>
            </a:r>
          </a:p>
          <a:p>
            <a:pPr algn="just"/>
            <a:endPar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 Consolida e impulsa actividades, como la industrial, la turística, la pesquera y la comercial aunque en menor proporción ya que las cifras estadísticas no son muy significativas; en conjunto con cesionarios, empresarios y el gobierno del Estado.</a:t>
            </a:r>
          </a:p>
        </p:txBody>
      </p:sp>
    </p:spTree>
    <p:extLst>
      <p:ext uri="{BB962C8B-B14F-4D97-AF65-F5344CB8AC3E}">
        <p14:creationId xmlns:p14="http://schemas.microsoft.com/office/powerpoint/2010/main" val="3228424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49E07EA-61D3-4914-B407-7901D5A2D59F}"/>
              </a:ext>
            </a:extLst>
          </p:cNvPr>
          <p:cNvPicPr>
            <a:picLocks noChangeAspect="1"/>
          </p:cNvPicPr>
          <p:nvPr/>
        </p:nvPicPr>
        <p:blipFill>
          <a:blip r:embed="rId2"/>
          <a:stretch>
            <a:fillRect/>
          </a:stretch>
        </p:blipFill>
        <p:spPr>
          <a:xfrm>
            <a:off x="78334" y="0"/>
            <a:ext cx="8975751" cy="6858000"/>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1988288" y="1852721"/>
            <a:ext cx="7034942" cy="4093428"/>
          </a:xfrm>
          <a:prstGeom prst="rect">
            <a:avLst/>
          </a:prstGeom>
        </p:spPr>
        <p:txBody>
          <a:bodyPr wrap="square">
            <a:spAutoFit/>
          </a:bodyPr>
          <a:lstStyle/>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a) Puertos Administrados por APICAM</a:t>
            </a:r>
          </a:p>
          <a:p>
            <a:pPr algn="just"/>
            <a:endPar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endParaRPr>
          </a:p>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El Sistema Portuario de Campeche, se integra con puertos, áreas habilitadas, refugios y obras portuarias menores que se extienden a lo largo de la costa litoral del estado de Campeche en una zona que abarca desde Nuevo Campechito en la frontera con Tabasco hasta Isla Arena casi en el límite con el estado de Yucatán.</a:t>
            </a:r>
          </a:p>
        </p:txBody>
      </p:sp>
    </p:spTree>
    <p:extLst>
      <p:ext uri="{BB962C8B-B14F-4D97-AF65-F5344CB8AC3E}">
        <p14:creationId xmlns:p14="http://schemas.microsoft.com/office/powerpoint/2010/main" val="3475061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C0EB74C-04C7-44D0-AF63-EA57002E7993}"/>
              </a:ext>
            </a:extLst>
          </p:cNvPr>
          <p:cNvPicPr>
            <a:picLocks noChangeAspect="1"/>
          </p:cNvPicPr>
          <p:nvPr/>
        </p:nvPicPr>
        <p:blipFill>
          <a:blip r:embed="rId2"/>
          <a:stretch>
            <a:fillRect/>
          </a:stretch>
        </p:blipFill>
        <p:spPr>
          <a:xfrm>
            <a:off x="78334" y="0"/>
            <a:ext cx="8975751" cy="6858000"/>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1806013" y="2154534"/>
            <a:ext cx="7272670" cy="3293209"/>
          </a:xfrm>
          <a:prstGeom prst="rect">
            <a:avLst/>
          </a:prstGeom>
        </p:spPr>
        <p:txBody>
          <a:bodyPr wrap="square">
            <a:spAutoFit/>
          </a:bodyPr>
          <a:lstStyle/>
          <a:p>
            <a:pPr algn="just"/>
            <a:r>
              <a:rPr lang="es-MX" sz="2600" b="1" dirty="0">
                <a:solidFill>
                  <a:schemeClr val="accent6">
                    <a:lumMod val="40000"/>
                    <a:lumOff val="60000"/>
                  </a:schemeClr>
                </a:solidFill>
                <a:latin typeface="Tahoma" panose="020B0604030504040204" pitchFamily="34" charset="0"/>
                <a:ea typeface="Tahoma" panose="020B0604030504040204" pitchFamily="34" charset="0"/>
                <a:cs typeface="Adobe Arabic"/>
              </a:rPr>
              <a:t>La APICAM </a:t>
            </a:r>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busca consolidar la actividad de los puertos del estado en un sistema integral que maximice el aprovechamiento de la explotación petrolera en la sonda de Campeche y que genere efectos multiplicadores en la economía del estado, apoyando a las comunidades pesqueras y a la población económicamente activa que radica en el litoral campechano.</a:t>
            </a:r>
          </a:p>
        </p:txBody>
      </p:sp>
    </p:spTree>
    <p:extLst>
      <p:ext uri="{BB962C8B-B14F-4D97-AF65-F5344CB8AC3E}">
        <p14:creationId xmlns:p14="http://schemas.microsoft.com/office/powerpoint/2010/main" val="789929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7E09154E-E3E4-4446-94C5-F5F6A60F006E}"/>
              </a:ext>
            </a:extLst>
          </p:cNvPr>
          <p:cNvPicPr>
            <a:picLocks noChangeAspect="1"/>
          </p:cNvPicPr>
          <p:nvPr/>
        </p:nvPicPr>
        <p:blipFill>
          <a:blip r:embed="rId2"/>
          <a:stretch>
            <a:fillRect/>
          </a:stretch>
        </p:blipFill>
        <p:spPr>
          <a:xfrm>
            <a:off x="78334" y="0"/>
            <a:ext cx="8975751" cy="6858000"/>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2414016" y="2309921"/>
            <a:ext cx="5876544" cy="2492990"/>
          </a:xfrm>
          <a:prstGeom prst="rect">
            <a:avLst/>
          </a:prstGeom>
        </p:spPr>
        <p:txBody>
          <a:bodyPr wrap="square">
            <a:spAutoFit/>
          </a:bodyPr>
          <a:lstStyle/>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Satisfacer con eficiencia, eficacia y calidad la demanda de los servicios portuarios e infraestructura para la industria petrolera y otras actividades económicas, contribuyendo al desarrollo de la región</a:t>
            </a:r>
          </a:p>
        </p:txBody>
      </p:sp>
      <p:sp>
        <p:nvSpPr>
          <p:cNvPr id="5" name="2 Rectángulo">
            <a:extLst>
              <a:ext uri="{FF2B5EF4-FFF2-40B4-BE49-F238E27FC236}">
                <a16:creationId xmlns:a16="http://schemas.microsoft.com/office/drawing/2014/main" id="{C37C20D1-C525-43F2-83F0-4DCB0C7204CE}"/>
              </a:ext>
            </a:extLst>
          </p:cNvPr>
          <p:cNvSpPr>
            <a:spLocks noChangeArrowheads="1"/>
          </p:cNvSpPr>
          <p:nvPr/>
        </p:nvSpPr>
        <p:spPr bwMode="auto">
          <a:xfrm>
            <a:off x="5347738" y="919252"/>
            <a:ext cx="4176464" cy="769441"/>
          </a:xfrm>
          <a:prstGeom prst="rect">
            <a:avLst/>
          </a:prstGeom>
          <a:noFill/>
        </p:spPr>
        <p:txBody>
          <a:bodyPr wrap="square" rtlCol="0">
            <a:spAutoFit/>
          </a:bodyPr>
          <a:lstStyle/>
          <a:p>
            <a:pPr algn="ct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Misión</a:t>
            </a:r>
          </a:p>
        </p:txBody>
      </p:sp>
    </p:spTree>
    <p:extLst>
      <p:ext uri="{BB962C8B-B14F-4D97-AF65-F5344CB8AC3E}">
        <p14:creationId xmlns:p14="http://schemas.microsoft.com/office/powerpoint/2010/main" val="415862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03488" cy="6867574"/>
          </a:xfrm>
          <a:prstGeom prst="rect">
            <a:avLst/>
          </a:prstGeom>
        </p:spPr>
      </p:pic>
      <p:sp>
        <p:nvSpPr>
          <p:cNvPr id="4" name="Rectángulo 3">
            <a:extLst>
              <a:ext uri="{FF2B5EF4-FFF2-40B4-BE49-F238E27FC236}">
                <a16:creationId xmlns:a16="http://schemas.microsoft.com/office/drawing/2014/main" id="{8BA3EFB5-EB05-495D-B4BB-F1934CC1D527}"/>
              </a:ext>
            </a:extLst>
          </p:cNvPr>
          <p:cNvSpPr/>
          <p:nvPr/>
        </p:nvSpPr>
        <p:spPr>
          <a:xfrm>
            <a:off x="2840736" y="2259699"/>
            <a:ext cx="5609311" cy="2893100"/>
          </a:xfrm>
          <a:prstGeom prst="rect">
            <a:avLst/>
          </a:prstGeom>
        </p:spPr>
        <p:txBody>
          <a:bodyPr wrap="square">
            <a:spAutoFit/>
          </a:bodyPr>
          <a:lstStyle/>
          <a:p>
            <a:pPr algn="just"/>
            <a:r>
              <a:rPr lang="es-MX" sz="2600" dirty="0">
                <a:solidFill>
                  <a:schemeClr val="accent6">
                    <a:lumMod val="40000"/>
                    <a:lumOff val="60000"/>
                  </a:schemeClr>
                </a:solidFill>
                <a:latin typeface="Tahoma" panose="020B0604030504040204" pitchFamily="34" charset="0"/>
                <a:ea typeface="Tahoma" panose="020B0604030504040204" pitchFamily="34" charset="0"/>
                <a:cs typeface="Adobe Arabic"/>
              </a:rPr>
              <a:t>  Ser un sistema portuario más importante para la industria energética de la región, impulsando la integración eficiente de las cadenas logísticas y la diversificación económica, en armonía con el medio ambiente </a:t>
            </a:r>
          </a:p>
        </p:txBody>
      </p:sp>
      <p:sp>
        <p:nvSpPr>
          <p:cNvPr id="5" name="2 Rectángulo">
            <a:extLst>
              <a:ext uri="{FF2B5EF4-FFF2-40B4-BE49-F238E27FC236}">
                <a16:creationId xmlns:a16="http://schemas.microsoft.com/office/drawing/2014/main" id="{C37C20D1-C525-43F2-83F0-4DCB0C7204CE}"/>
              </a:ext>
            </a:extLst>
          </p:cNvPr>
          <p:cNvSpPr>
            <a:spLocks noChangeArrowheads="1"/>
          </p:cNvSpPr>
          <p:nvPr/>
        </p:nvSpPr>
        <p:spPr bwMode="auto">
          <a:xfrm>
            <a:off x="7197803" y="476905"/>
            <a:ext cx="2105685" cy="769441"/>
          </a:xfrm>
          <a:prstGeom prst="rect">
            <a:avLst/>
          </a:prstGeom>
          <a:noFill/>
        </p:spPr>
        <p:txBody>
          <a:bodyPr wrap="square" rtlCol="0">
            <a:spAutoFit/>
          </a:bodyPr>
          <a:lstStyle/>
          <a:p>
            <a:pPr algn="ctr"/>
            <a:r>
              <a:rPr lang="es-MX" sz="4400" b="1" dirty="0">
                <a:solidFill>
                  <a:schemeClr val="bg1"/>
                </a:solidFill>
                <a:effectLst>
                  <a:outerShdw blurRad="38100" dist="38100" dir="2700000" algn="tl">
                    <a:srgbClr val="000000">
                      <a:alpha val="43137"/>
                    </a:srgbClr>
                  </a:outerShdw>
                </a:effectLst>
                <a:latin typeface="Adobe Arabic" pitchFamily="18" charset="-78"/>
                <a:cs typeface="Adobe Arabic" pitchFamily="18" charset="-78"/>
              </a:rPr>
              <a:t>Visión</a:t>
            </a:r>
          </a:p>
        </p:txBody>
      </p:sp>
    </p:spTree>
    <p:extLst>
      <p:ext uri="{BB962C8B-B14F-4D97-AF65-F5344CB8AC3E}">
        <p14:creationId xmlns:p14="http://schemas.microsoft.com/office/powerpoint/2010/main" val="402044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D4126C1-53B7-4D1D-8669-22D3A6ADF827}"/>
              </a:ext>
            </a:extLst>
          </p:cNvPr>
          <p:cNvPicPr>
            <a:picLocks noChangeAspect="1"/>
          </p:cNvPicPr>
          <p:nvPr/>
        </p:nvPicPr>
        <p:blipFill>
          <a:blip r:embed="rId4"/>
          <a:stretch>
            <a:fillRect/>
          </a:stretch>
        </p:blipFill>
        <p:spPr>
          <a:xfrm>
            <a:off x="78334" y="0"/>
            <a:ext cx="8975751" cy="6858000"/>
          </a:xfrm>
          <a:prstGeom prst="rect">
            <a:avLst/>
          </a:prstGeom>
        </p:spPr>
      </p:pic>
      <p:pic>
        <p:nvPicPr>
          <p:cNvPr id="7" name="NOV_¡Bienvenidos a Campeche, la capital petrolera de México!_NUEVO">
            <a:hlinkClick r:id="" action="ppaction://media"/>
            <a:extLst>
              <a:ext uri="{FF2B5EF4-FFF2-40B4-BE49-F238E27FC236}">
                <a16:creationId xmlns:a16="http://schemas.microsoft.com/office/drawing/2014/main" id="{212C9F5E-96DA-47B8-B283-C92CCB1A84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224" y="1725282"/>
            <a:ext cx="9088988" cy="4580626"/>
          </a:xfrm>
          <a:prstGeom prst="rect">
            <a:avLst/>
          </a:prstGeom>
        </p:spPr>
      </p:pic>
    </p:spTree>
    <p:extLst>
      <p:ext uri="{BB962C8B-B14F-4D97-AF65-F5344CB8AC3E}">
        <p14:creationId xmlns:p14="http://schemas.microsoft.com/office/powerpoint/2010/main" val="406574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4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Tema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a1" id="{6A9003A8-D15B-4C75-A3C8-75A53EA8661D}" vid="{3D0EB7FD-F6A9-4318-A167-5404DE425E68}"/>
    </a:ext>
  </a:extLst>
</a:theme>
</file>

<file path=docProps/app.xml><?xml version="1.0" encoding="utf-8"?>
<Properties xmlns="http://schemas.openxmlformats.org/officeDocument/2006/extended-properties" xmlns:vt="http://schemas.openxmlformats.org/officeDocument/2006/docPropsVTypes">
  <Template>Tema1</Template>
  <TotalTime>976</TotalTime>
  <Words>974</Words>
  <Application>Microsoft Office PowerPoint</Application>
  <PresentationFormat>Presentación en pantalla (4:3)</PresentationFormat>
  <Paragraphs>103</Paragraphs>
  <Slides>22</Slides>
  <Notes>0</Notes>
  <HiddenSlides>0</HiddenSlides>
  <MMClips>1</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22</vt:i4>
      </vt:variant>
    </vt:vector>
  </HeadingPairs>
  <TitlesOfParts>
    <vt:vector size="29" baseType="lpstr">
      <vt:lpstr>Adobe Arabic</vt:lpstr>
      <vt:lpstr>Arial</vt:lpstr>
      <vt:lpstr>Calibri</vt:lpstr>
      <vt:lpstr>Calibri Light</vt:lpstr>
      <vt:lpstr>Tahoma</vt:lpstr>
      <vt:lpstr>Wingdings</vt:lpstr>
      <vt:lpstr>Tema1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JANET CANO</dc:creator>
  <cp:lastModifiedBy>Recursos Humanos02</cp:lastModifiedBy>
  <cp:revision>48</cp:revision>
  <dcterms:created xsi:type="dcterms:W3CDTF">2017-02-21T00:06:58Z</dcterms:created>
  <dcterms:modified xsi:type="dcterms:W3CDTF">2021-04-19T23:46:46Z</dcterms:modified>
</cp:coreProperties>
</file>